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1"/>
  </p:notesMasterIdLst>
  <p:sldIdLst>
    <p:sldId id="256" r:id="rId3"/>
    <p:sldId id="307" r:id="rId4"/>
    <p:sldId id="308" r:id="rId5"/>
    <p:sldId id="309" r:id="rId6"/>
    <p:sldId id="313" r:id="rId7"/>
    <p:sldId id="311" r:id="rId8"/>
    <p:sldId id="312" r:id="rId9"/>
    <p:sldId id="292" r:id="rId10"/>
    <p:sldId id="296" r:id="rId11"/>
    <p:sldId id="304" r:id="rId12"/>
    <p:sldId id="297" r:id="rId13"/>
    <p:sldId id="299" r:id="rId14"/>
    <p:sldId id="305" r:id="rId15"/>
    <p:sldId id="300" r:id="rId16"/>
    <p:sldId id="306" r:id="rId17"/>
    <p:sldId id="301" r:id="rId18"/>
    <p:sldId id="302" r:id="rId19"/>
    <p:sldId id="288" r:id="rId20"/>
  </p:sldIdLst>
  <p:sldSz cx="9144000" cy="6858000" type="screen4x3"/>
  <p:notesSz cx="7010400" cy="9296400"/>
  <p:defaultTextStyle>
    <a:defPPr>
      <a:defRPr lang="en-US"/>
    </a:defPPr>
    <a:lvl1pPr algn="l" rtl="0" fontAlgn="base">
      <a:spcBef>
        <a:spcPct val="0"/>
      </a:spcBef>
      <a:spcAft>
        <a:spcPct val="0"/>
      </a:spcAft>
      <a:defRPr sz="1600" kern="1200">
        <a:solidFill>
          <a:schemeClr val="accent2"/>
        </a:solidFill>
        <a:latin typeface="Verdana" pitchFamily="34" charset="0"/>
        <a:ea typeface="+mn-ea"/>
        <a:cs typeface="+mn-cs"/>
      </a:defRPr>
    </a:lvl1pPr>
    <a:lvl2pPr marL="457200" algn="l" rtl="0" fontAlgn="base">
      <a:spcBef>
        <a:spcPct val="0"/>
      </a:spcBef>
      <a:spcAft>
        <a:spcPct val="0"/>
      </a:spcAft>
      <a:defRPr sz="1600" kern="1200">
        <a:solidFill>
          <a:schemeClr val="accent2"/>
        </a:solidFill>
        <a:latin typeface="Verdana" pitchFamily="34" charset="0"/>
        <a:ea typeface="+mn-ea"/>
        <a:cs typeface="+mn-cs"/>
      </a:defRPr>
    </a:lvl2pPr>
    <a:lvl3pPr marL="914400" algn="l" rtl="0" fontAlgn="base">
      <a:spcBef>
        <a:spcPct val="0"/>
      </a:spcBef>
      <a:spcAft>
        <a:spcPct val="0"/>
      </a:spcAft>
      <a:defRPr sz="1600" kern="1200">
        <a:solidFill>
          <a:schemeClr val="accent2"/>
        </a:solidFill>
        <a:latin typeface="Verdana" pitchFamily="34" charset="0"/>
        <a:ea typeface="+mn-ea"/>
        <a:cs typeface="+mn-cs"/>
      </a:defRPr>
    </a:lvl3pPr>
    <a:lvl4pPr marL="1371600" algn="l" rtl="0" fontAlgn="base">
      <a:spcBef>
        <a:spcPct val="0"/>
      </a:spcBef>
      <a:spcAft>
        <a:spcPct val="0"/>
      </a:spcAft>
      <a:defRPr sz="1600" kern="1200">
        <a:solidFill>
          <a:schemeClr val="accent2"/>
        </a:solidFill>
        <a:latin typeface="Verdana" pitchFamily="34" charset="0"/>
        <a:ea typeface="+mn-ea"/>
        <a:cs typeface="+mn-cs"/>
      </a:defRPr>
    </a:lvl4pPr>
    <a:lvl5pPr marL="1828800" algn="l" rtl="0" fontAlgn="base">
      <a:spcBef>
        <a:spcPct val="0"/>
      </a:spcBef>
      <a:spcAft>
        <a:spcPct val="0"/>
      </a:spcAft>
      <a:defRPr sz="1600" kern="1200">
        <a:solidFill>
          <a:schemeClr val="accent2"/>
        </a:solidFill>
        <a:latin typeface="Verdana" pitchFamily="34" charset="0"/>
        <a:ea typeface="+mn-ea"/>
        <a:cs typeface="+mn-cs"/>
      </a:defRPr>
    </a:lvl5pPr>
    <a:lvl6pPr marL="2286000" algn="l" defTabSz="914400" rtl="0" eaLnBrk="1" latinLnBrk="0" hangingPunct="1">
      <a:defRPr sz="1600" kern="1200">
        <a:solidFill>
          <a:schemeClr val="accent2"/>
        </a:solidFill>
        <a:latin typeface="Verdana" pitchFamily="34" charset="0"/>
        <a:ea typeface="+mn-ea"/>
        <a:cs typeface="+mn-cs"/>
      </a:defRPr>
    </a:lvl6pPr>
    <a:lvl7pPr marL="2743200" algn="l" defTabSz="914400" rtl="0" eaLnBrk="1" latinLnBrk="0" hangingPunct="1">
      <a:defRPr sz="1600" kern="1200">
        <a:solidFill>
          <a:schemeClr val="accent2"/>
        </a:solidFill>
        <a:latin typeface="Verdana" pitchFamily="34" charset="0"/>
        <a:ea typeface="+mn-ea"/>
        <a:cs typeface="+mn-cs"/>
      </a:defRPr>
    </a:lvl7pPr>
    <a:lvl8pPr marL="3200400" algn="l" defTabSz="914400" rtl="0" eaLnBrk="1" latinLnBrk="0" hangingPunct="1">
      <a:defRPr sz="1600" kern="1200">
        <a:solidFill>
          <a:schemeClr val="accent2"/>
        </a:solidFill>
        <a:latin typeface="Verdana" pitchFamily="34" charset="0"/>
        <a:ea typeface="+mn-ea"/>
        <a:cs typeface="+mn-cs"/>
      </a:defRPr>
    </a:lvl8pPr>
    <a:lvl9pPr marL="3657600" algn="l" defTabSz="914400" rtl="0" eaLnBrk="1" latinLnBrk="0" hangingPunct="1">
      <a:defRPr sz="1600" kern="1200">
        <a:solidFill>
          <a:schemeClr val="accent2"/>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008000"/>
    <a:srgbClr val="FF0000"/>
    <a:srgbClr val="003366"/>
    <a:srgbClr val="003399"/>
    <a:srgbClr val="5C5C5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7" autoAdjust="0"/>
    <p:restoredTop sz="90049" autoAdjust="0"/>
  </p:normalViewPr>
  <p:slideViewPr>
    <p:cSldViewPr snapToGrid="0">
      <p:cViewPr>
        <p:scale>
          <a:sx n="100" d="100"/>
          <a:sy n="100" d="100"/>
        </p:scale>
        <p:origin x="-30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0"/>
              </a:spcBef>
              <a:defRPr sz="1200">
                <a:solidFill>
                  <a:schemeClr val="tx1"/>
                </a:solidFill>
                <a:latin typeface="Arial" charset="0"/>
              </a:defRPr>
            </a:lvl1pPr>
          </a:lstStyle>
          <a:p>
            <a:pPr>
              <a:defRPr/>
            </a:pPr>
            <a:endParaRPr lang="en-US"/>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defRPr sz="1200">
                <a:solidFill>
                  <a:schemeClr val="tx1"/>
                </a:solidFill>
                <a:latin typeface="Arial" charset="0"/>
              </a:defRPr>
            </a:lvl1pPr>
          </a:lstStyle>
          <a:p>
            <a:pPr>
              <a:defRPr/>
            </a:pPr>
            <a:endParaRPr lang="en-US"/>
          </a:p>
        </p:txBody>
      </p:sp>
      <p:sp>
        <p:nvSpPr>
          <p:cNvPr id="25604" name="Rectangle 4"/>
          <p:cNvSpPr>
            <a:spLocks noGrp="1"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0"/>
              </a:spcBef>
              <a:defRPr sz="1200">
                <a:solidFill>
                  <a:schemeClr val="tx1"/>
                </a:solidFill>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defRPr sz="1200">
                <a:solidFill>
                  <a:schemeClr val="tx1"/>
                </a:solidFill>
                <a:latin typeface="Arial" charset="0"/>
              </a:defRPr>
            </a:lvl1pPr>
          </a:lstStyle>
          <a:p>
            <a:pPr>
              <a:defRPr/>
            </a:pPr>
            <a:fld id="{BF0FB53F-8DDC-428C-8864-1DFEB178AB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6D22ABEB-ADA2-493F-825E-E19A9A08EF34}" type="slidenum">
              <a:rPr lang="en-US" smtClean="0"/>
              <a:pPr/>
              <a:t>1</a:t>
            </a:fld>
            <a:endParaRPr lang="en-US" smtClean="0"/>
          </a:p>
        </p:txBody>
      </p:sp>
      <p:sp>
        <p:nvSpPr>
          <p:cNvPr id="27650" name="Rectangle 2"/>
          <p:cNvSpPr>
            <a:spLocks noGrp="1"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pPr defTabSz="457200" eaLnBrk="1" hangingPunct="1">
              <a:lnSpc>
                <a:spcPct val="90000"/>
              </a:lnSpc>
              <a:spcBef>
                <a:spcPct val="0"/>
              </a:spcBef>
            </a:pPr>
            <a:r>
              <a:rPr lang="en-GB" sz="1100" smtClean="0"/>
              <a:t> </a:t>
            </a:r>
          </a:p>
          <a:p>
            <a:pPr defTabSz="457200" eaLnBrk="1" hangingPunct="1">
              <a:lnSpc>
                <a:spcPct val="90000"/>
              </a:lnSpc>
              <a:spcBef>
                <a:spcPct val="0"/>
              </a:spcBef>
            </a:pPr>
            <a:r>
              <a:rPr lang="en-GB" sz="1100" smtClean="0"/>
              <a:t>But of course when people are trying to predict where the market is going to be – its hard to tell due to variations globally. As you can see from these statistics developers love Nokia here in Europe with over 50% of our total testing hours logged on to them. This doesn’t even account for 10% in the US. Even relative newcomers such as HTC to the market are gaining more attention.</a:t>
            </a:r>
          </a:p>
          <a:p>
            <a:pPr defTabSz="457200" eaLnBrk="1" hangingPunct="1">
              <a:lnSpc>
                <a:spcPct val="90000"/>
              </a:lnSpc>
              <a:spcBef>
                <a:spcPct val="0"/>
              </a:spcBef>
            </a:pPr>
            <a:endParaRPr lang="en-GB" sz="1100" smtClean="0"/>
          </a:p>
          <a:p>
            <a:pPr defTabSz="457200" eaLnBrk="1" hangingPunct="1">
              <a:lnSpc>
                <a:spcPct val="90000"/>
              </a:lnSpc>
              <a:spcBef>
                <a:spcPct val="0"/>
              </a:spcBef>
            </a:pPr>
            <a:r>
              <a:rPr lang="en-GB" sz="1100" smtClean="0"/>
              <a:t> </a:t>
            </a:r>
          </a:p>
        </p:txBody>
      </p:sp>
      <p:sp>
        <p:nvSpPr>
          <p:cNvPr id="5632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069E2C86-3FAA-4F77-92DA-456C1C7F64D5}" type="slidenum">
              <a:rPr lang="en-US" sz="1200">
                <a:solidFill>
                  <a:schemeClr val="tx1"/>
                </a:solidFill>
                <a:latin typeface="Calibri" pitchFamily="34" charset="0"/>
              </a:rPr>
              <a:pPr algn="r" defTabSz="465138"/>
              <a:t>10</a:t>
            </a:fld>
            <a:endParaRPr lang="en-US" sz="1200">
              <a:solidFill>
                <a:schemeClr val="tx1"/>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2D2F03FD-D139-41BB-AD23-EE648A9B9DF5}" type="slidenum">
              <a:rPr lang="en-US" smtClean="0">
                <a:solidFill>
                  <a:srgbClr val="C0504D"/>
                </a:solidFill>
              </a:rPr>
              <a:pPr/>
              <a:t>11</a:t>
            </a:fld>
            <a:endParaRPr lang="en-US" smtClean="0">
              <a:solidFill>
                <a:srgbClr val="C0504D"/>
              </a:solidFill>
            </a:endParaRPr>
          </a:p>
        </p:txBody>
      </p:sp>
      <p:sp>
        <p:nvSpPr>
          <p:cNvPr id="58370" name="Rectangle 2"/>
          <p:cNvSpPr>
            <a:spLocks noGrp="1"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spcBef>
                <a:spcPct val="0"/>
              </a:spcBef>
            </a:pPr>
            <a:r>
              <a:rPr lang="en-GB" sz="1300" smtClean="0"/>
              <a:t>Here you can see where the variations are between the two sides of the pond.</a:t>
            </a:r>
          </a:p>
          <a:p>
            <a:pPr eaLnBrk="1" hangingPunct="1">
              <a:spcBef>
                <a:spcPct val="0"/>
              </a:spcBef>
            </a:pPr>
            <a:r>
              <a:rPr lang="en-GB" sz="1300" smtClean="0"/>
              <a:t>So the question: how can we establish more common standards across OEM’s if there is such a wide difference in popularity? Which device model is best and what features and why? Will there be any consolidation?</a:t>
            </a:r>
          </a:p>
          <a:p>
            <a:pPr eaLnBrk="1" hangingPunct="1">
              <a:spcBef>
                <a:spcPct val="0"/>
              </a:spcBef>
            </a:pPr>
            <a:endParaRPr lang="en-GB" sz="1300"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C4B07341-5437-4EE2-97F1-26F933E312FC}" type="slidenum">
              <a:rPr lang="en-US" smtClean="0">
                <a:solidFill>
                  <a:srgbClr val="C0504D"/>
                </a:solidFill>
              </a:rPr>
              <a:pPr/>
              <a:t>12</a:t>
            </a:fld>
            <a:endParaRPr lang="en-US" smtClean="0">
              <a:solidFill>
                <a:srgbClr val="C0504D"/>
              </a:solidFill>
            </a:endParaRPr>
          </a:p>
        </p:txBody>
      </p:sp>
      <p:sp>
        <p:nvSpPr>
          <p:cNvPr id="60418" name="Rectangle 2"/>
          <p:cNvSpPr>
            <a:spLocks noGrp="1"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a:lnSpc>
                <a:spcPct val="90000"/>
              </a:lnSpc>
              <a:spcBef>
                <a:spcPct val="0"/>
              </a:spcBef>
            </a:pPr>
            <a:r>
              <a:rPr lang="en-US" smtClean="0"/>
              <a:t> </a:t>
            </a:r>
            <a:endParaRPr lang="en-GB" smtClean="0"/>
          </a:p>
          <a:p>
            <a:pPr>
              <a:lnSpc>
                <a:spcPct val="90000"/>
              </a:lnSpc>
              <a:spcBef>
                <a:spcPct val="0"/>
              </a:spcBef>
            </a:pPr>
            <a:r>
              <a:rPr lang="en-GB" smtClean="0"/>
              <a:t>Smartphone’s took some market share from lower-end mobile phones. </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pPr defTabSz="457200" eaLnBrk="1" hangingPunct="1">
              <a:spcBef>
                <a:spcPct val="0"/>
              </a:spcBef>
            </a:pPr>
            <a:r>
              <a:rPr lang="en-GB" smtClean="0"/>
              <a:t>As we all are aware. Smartphone’s took a pretty significant chunk of market share from lower-end mobile phones over the past year.  But US and EU comparisons show little variation with 58% of usage in EU and 54% in US. </a:t>
            </a:r>
          </a:p>
          <a:p>
            <a:pPr defTabSz="457200" eaLnBrk="1" hangingPunct="1">
              <a:spcBef>
                <a:spcPct val="0"/>
              </a:spcBef>
            </a:pPr>
            <a:endParaRPr lang="en-GB" smtClean="0"/>
          </a:p>
        </p:txBody>
      </p:sp>
      <p:sp>
        <p:nvSpPr>
          <p:cNvPr id="6349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3E61EB92-3A21-449C-AE97-2DD73E7F302B}" type="slidenum">
              <a:rPr lang="en-US" sz="1200">
                <a:solidFill>
                  <a:schemeClr val="tx1"/>
                </a:solidFill>
                <a:latin typeface="Calibri" pitchFamily="34" charset="0"/>
              </a:rPr>
              <a:pPr algn="r" defTabSz="465138"/>
              <a:t>13</a:t>
            </a:fld>
            <a:endParaRPr lang="en-US" sz="1200">
              <a:solidFill>
                <a:schemeClr val="tx1"/>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DAB1E390-1F66-411F-840F-9AFE0557C89C}" type="slidenum">
              <a:rPr lang="en-US" smtClean="0">
                <a:solidFill>
                  <a:srgbClr val="C0504D"/>
                </a:solidFill>
              </a:rPr>
              <a:pPr/>
              <a:t>14</a:t>
            </a:fld>
            <a:endParaRPr lang="en-US" smtClean="0">
              <a:solidFill>
                <a:srgbClr val="C0504D"/>
              </a:solidFill>
            </a:endParaRPr>
          </a:p>
        </p:txBody>
      </p:sp>
      <p:sp>
        <p:nvSpPr>
          <p:cNvPr id="65538" name="Rectangle 2"/>
          <p:cNvSpPr>
            <a:spLocks noGrp="1"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defTabSz="457200" eaLnBrk="1" hangingPunct="1">
              <a:spcBef>
                <a:spcPct val="0"/>
              </a:spcBef>
            </a:pPr>
            <a:r>
              <a:rPr lang="en-GB" sz="1000" smtClean="0"/>
              <a:t>Finally, I wanted to talk about the operating systems. This is possibly the most interesting element as it complies to some extent with the market share of the OS (well almost).</a:t>
            </a:r>
          </a:p>
          <a:p>
            <a:pPr defTabSz="457200" eaLnBrk="1" hangingPunct="1">
              <a:spcBef>
                <a:spcPct val="0"/>
              </a:spcBef>
            </a:pPr>
            <a:r>
              <a:rPr lang="en-GB" sz="1000" smtClean="0">
                <a:solidFill>
                  <a:schemeClr val="accent1"/>
                </a:solidFill>
              </a:rPr>
              <a:t> </a:t>
            </a:r>
            <a:endParaRPr lang="en-GB" sz="1000" smtClean="0"/>
          </a:p>
          <a:p>
            <a:pPr defTabSz="457200" eaLnBrk="1" hangingPunct="1">
              <a:spcBef>
                <a:spcPct val="0"/>
              </a:spcBef>
            </a:pPr>
            <a:r>
              <a:rPr lang="en-GB" sz="1000" smtClean="0"/>
              <a:t>As we can see both Symbian and Rim are the most popular here in Europe (or perhaps the most difficult to develop for – pause for laugh). Windows Mobile is also high in our rankings and represented in proportion to its market share. Android is also perfectly represented (despite the media hype we are still realistic about this).</a:t>
            </a:r>
          </a:p>
          <a:p>
            <a:pPr defTabSz="457200" eaLnBrk="1" hangingPunct="1">
              <a:spcBef>
                <a:spcPct val="0"/>
              </a:spcBef>
            </a:pPr>
            <a:r>
              <a:rPr lang="en-GB" sz="1000" smtClean="0"/>
              <a:t> </a:t>
            </a:r>
          </a:p>
          <a:p>
            <a:pPr defTabSz="457200" eaLnBrk="1" hangingPunct="1">
              <a:spcBef>
                <a:spcPct val="0"/>
              </a:spcBef>
            </a:pPr>
            <a:r>
              <a:rPr lang="en-GB" sz="1000" smtClean="0"/>
              <a:t>I admit the one wild card is the iPhone. However people traditionally test on their own iPhones and only use our service when wanting to test their software on a native network. We accept this – for now – but the issue of fragmentation will come to iOS soon (say quite jokingly).</a:t>
            </a:r>
          </a:p>
          <a:p>
            <a:pPr defTabSz="457200" eaLnBrk="1" hangingPunct="1">
              <a:spcBef>
                <a:spcPct val="0"/>
              </a:spcBef>
            </a:pPr>
            <a:r>
              <a:rPr lang="en-GB" sz="1000" smtClean="0"/>
              <a:t> </a:t>
            </a:r>
          </a:p>
          <a:p>
            <a:pPr defTabSz="457200" eaLnBrk="1" hangingPunct="1">
              <a:spcBef>
                <a:spcPct val="0"/>
              </a:spcBef>
            </a:pPr>
            <a:r>
              <a:rPr lang="en-GB" sz="1000" smtClean="0"/>
              <a:t>Unfortunately the same can’t be said for our US customers. We have 3 generations of iPhones and iPad and have seen a gradual increase in the number of iPhone testing on our service. Hmmmm…wonder what that means.</a:t>
            </a:r>
          </a:p>
          <a:p>
            <a:pPr defTabSz="457200" eaLnBrk="1" hangingPunct="1">
              <a:spcBef>
                <a:spcPct val="0"/>
              </a:spcBef>
            </a:pPr>
            <a:r>
              <a:rPr lang="en-GB" sz="1000" smtClean="0"/>
              <a:t> </a:t>
            </a:r>
          </a:p>
          <a:p>
            <a:pPr defTabSz="457200" eaLnBrk="1" hangingPunct="1">
              <a:spcBef>
                <a:spcPct val="0"/>
              </a:spcBef>
            </a:pPr>
            <a:r>
              <a:rPr lang="en-GB" sz="1000" smtClean="0"/>
              <a:t>Android is a massive focus for them at the moment (just higher than iPhone but as expected due to self testing) but bigger than Symbian! The biggest handset manufacturer in the world. So, what does this mean and who is getting it right?</a:t>
            </a:r>
          </a:p>
          <a:p>
            <a:pPr defTabSz="457200" eaLnBrk="1" hangingPunct="1">
              <a:spcBef>
                <a:spcPct val="0"/>
              </a:spcBef>
            </a:pPr>
            <a:r>
              <a:rPr lang="en-GB" sz="1000" smtClean="0"/>
              <a:t> </a:t>
            </a:r>
          </a:p>
          <a:p>
            <a:pPr defTabSz="457200" eaLnBrk="1" hangingPunct="1">
              <a:spcBef>
                <a:spcPct val="0"/>
              </a:spcBef>
            </a:pPr>
            <a:r>
              <a:rPr lang="en-GB" sz="1000" smtClean="0"/>
              <a:t>Well personally I think they both are. Just as consumers are different in the US and Europe, so are the developers, and the content and services they are creating are vastly different. What I think is most exciting is how this is creating a personality around the operating systems. People are now Android users – not HTC users – and that’s both exciting and a little bit worrying.</a:t>
            </a:r>
          </a:p>
          <a:p>
            <a:pPr defTabSz="457200" eaLnBrk="1" hangingPunct="1">
              <a:spcBef>
                <a:spcPct val="0"/>
              </a:spcBef>
            </a:pPr>
            <a:r>
              <a:rPr lang="en-GB" sz="1000" smtClean="0"/>
              <a:t> </a:t>
            </a:r>
          </a:p>
        </p:txBody>
      </p:sp>
      <p:sp>
        <p:nvSpPr>
          <p:cNvPr id="6861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a:fld id="{A359A26B-907C-44CA-96EB-BF4B52BB0608}" type="slidenum">
              <a:rPr lang="en-US" sz="1200">
                <a:solidFill>
                  <a:schemeClr val="tx1"/>
                </a:solidFill>
                <a:latin typeface="Calibri" pitchFamily="34" charset="0"/>
              </a:rPr>
              <a:pPr algn="r" defTabSz="465138"/>
              <a:t>15</a:t>
            </a:fld>
            <a:endParaRPr lang="en-US" sz="1200">
              <a:solidFill>
                <a:schemeClr val="tx1"/>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78152653-AB79-47B2-937F-734F1DEAF6D5}" type="slidenum">
              <a:rPr lang="en-US" smtClean="0">
                <a:solidFill>
                  <a:srgbClr val="C0504D"/>
                </a:solidFill>
              </a:rPr>
              <a:pPr/>
              <a:t>16</a:t>
            </a:fld>
            <a:endParaRPr lang="en-US" smtClean="0">
              <a:solidFill>
                <a:srgbClr val="C0504D"/>
              </a:solidFill>
            </a:endParaRPr>
          </a:p>
        </p:txBody>
      </p:sp>
      <p:sp>
        <p:nvSpPr>
          <p:cNvPr id="70658" name="Rectangle 2"/>
          <p:cNvSpPr>
            <a:spLocks noGrp="1" noRo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smtClean="0"/>
              <a:t>Taking a look at Android we are seeing a growth pattern</a:t>
            </a:r>
          </a:p>
          <a:p>
            <a:pPr eaLnBrk="1" hangingPunct="1"/>
            <a:r>
              <a:rPr lang="en-US" smtClean="0"/>
              <a:t>Almost 5% of Smartphone dev time vs 1% 12 months ago. That is a pretty big jump in a short time frame</a:t>
            </a:r>
          </a:p>
          <a:p>
            <a:pPr eaLnBrk="1" hangingPunct="1"/>
            <a:r>
              <a:rPr lang="en-US" smtClean="0"/>
              <a:t>The developer community and many others in Telco have been loyal supporters of Android and developers in particular are anxious to reap the benefits from their Android dev … and they are banking (pun intended) on Android’s success in 2011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48E12199-5199-4AA9-98A6-4192A5652B70}" type="slidenum">
              <a:rPr lang="en-US" smtClean="0">
                <a:solidFill>
                  <a:srgbClr val="C0504D"/>
                </a:solidFill>
              </a:rPr>
              <a:pPr/>
              <a:t>17</a:t>
            </a:fld>
            <a:endParaRPr lang="en-US" smtClean="0">
              <a:solidFill>
                <a:srgbClr val="C0504D"/>
              </a:solidFill>
            </a:endParaRPr>
          </a:p>
        </p:txBody>
      </p:sp>
      <p:sp>
        <p:nvSpPr>
          <p:cNvPr id="72706" name="Rectangle 2"/>
          <p:cNvSpPr>
            <a:spLocks noGrp="1" noRo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lnSpc>
                <a:spcPct val="80000"/>
              </a:lnSpc>
              <a:spcBef>
                <a:spcPct val="0"/>
              </a:spcBef>
            </a:pPr>
            <a:r>
              <a:rPr lang="en-GB" sz="1100" smtClean="0"/>
              <a:t>Finally, I wanted to talk about the operating systems. This is possibly the most interesting element as it complies to some extent with the market share of the OS (well almost).</a:t>
            </a:r>
          </a:p>
          <a:p>
            <a:pPr eaLnBrk="1" hangingPunct="1">
              <a:lnSpc>
                <a:spcPct val="80000"/>
              </a:lnSpc>
              <a:spcBef>
                <a:spcPct val="0"/>
              </a:spcBef>
            </a:pPr>
            <a:r>
              <a:rPr lang="en-GB" sz="1100" smtClean="0">
                <a:solidFill>
                  <a:schemeClr val="accent1"/>
                </a:solidFill>
              </a:rPr>
              <a:t> </a:t>
            </a:r>
          </a:p>
          <a:p>
            <a:pPr eaLnBrk="1" hangingPunct="1">
              <a:lnSpc>
                <a:spcPct val="80000"/>
              </a:lnSpc>
              <a:spcBef>
                <a:spcPct val="0"/>
              </a:spcBef>
            </a:pPr>
            <a:r>
              <a:rPr lang="en-GB" sz="1100"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ED477DDF-B80E-4895-A5BF-7FBBD6313FD4}" type="slidenum">
              <a:rPr lang="en-US" smtClean="0"/>
              <a:pPr/>
              <a:t>18</a:t>
            </a:fld>
            <a:endParaRPr lang="en-US" smtClean="0"/>
          </a:p>
        </p:txBody>
      </p:sp>
      <p:sp>
        <p:nvSpPr>
          <p:cNvPr id="74754" name="Rectangle 2"/>
          <p:cNvSpPr>
            <a:spLocks noGrp="1" noRo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971925" y="8839200"/>
            <a:ext cx="3038475" cy="457200"/>
          </a:xfrm>
          <a:prstGeom prst="rect">
            <a:avLst/>
          </a:prstGeom>
          <a:noFill/>
          <a:ln w="9525">
            <a:noFill/>
            <a:miter lim="800000"/>
            <a:headEnd/>
            <a:tailEnd/>
          </a:ln>
        </p:spPr>
        <p:txBody>
          <a:bodyPr lIns="92274" tIns="46136" rIns="92274" bIns="46136" anchor="b"/>
          <a:lstStyle/>
          <a:p>
            <a:pPr algn="r" defTabSz="922338">
              <a:spcBef>
                <a:spcPct val="50000"/>
              </a:spcBef>
            </a:pPr>
            <a:fld id="{8C10DD0B-57AE-41AF-B2BE-6E4B5F135DC8}" type="slidenum">
              <a:rPr lang="en-US" sz="1200">
                <a:solidFill>
                  <a:srgbClr val="000099"/>
                </a:solidFill>
              </a:rPr>
              <a:pPr algn="r" defTabSz="922338">
                <a:spcBef>
                  <a:spcPct val="50000"/>
                </a:spcBef>
              </a:pPr>
              <a:t>2</a:t>
            </a:fld>
            <a:endParaRPr lang="en-US" sz="1200">
              <a:solidFill>
                <a:srgbClr val="000099"/>
              </a:solidFill>
            </a:endParaRPr>
          </a:p>
        </p:txBody>
      </p:sp>
      <p:sp>
        <p:nvSpPr>
          <p:cNvPr id="29698" name="Rectangle 2"/>
          <p:cNvSpPr>
            <a:spLocks noGrp="1" noRot="1" noChangeArrowheads="1" noTextEdit="1"/>
          </p:cNvSpPr>
          <p:nvPr>
            <p:ph type="sldImg"/>
          </p:nvPr>
        </p:nvSpPr>
        <p:spPr>
          <a:xfrm>
            <a:off x="1169988" y="685800"/>
            <a:ext cx="4673600" cy="3505200"/>
          </a:xfrm>
          <a:ln/>
        </p:spPr>
      </p:sp>
      <p:sp>
        <p:nvSpPr>
          <p:cNvPr id="29699" name="Rectangle 3"/>
          <p:cNvSpPr>
            <a:spLocks noGrp="1" noChangeArrowheads="1"/>
          </p:cNvSpPr>
          <p:nvPr>
            <p:ph type="body" idx="1"/>
          </p:nvPr>
        </p:nvSpPr>
        <p:spPr>
          <a:xfrm>
            <a:off x="935038" y="4419600"/>
            <a:ext cx="5140325" cy="4191000"/>
          </a:xfrm>
          <a:noFill/>
          <a:ln/>
        </p:spPr>
        <p:txBody>
          <a:bodyPr lIns="92274" tIns="46136" rIns="92274" bIns="46136"/>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noTextEdit="1"/>
          </p:cNvSpPr>
          <p:nvPr>
            <p:ph type="sldImg"/>
          </p:nvPr>
        </p:nvSpPr>
        <p:spPr>
          <a:xfrm>
            <a:off x="1181100" y="698500"/>
            <a:ext cx="4648200" cy="3486150"/>
          </a:xfrm>
          <a:ln/>
        </p:spPr>
      </p:sp>
      <p:sp>
        <p:nvSpPr>
          <p:cNvPr id="31746" name="Rectangle 3"/>
          <p:cNvSpPr>
            <a:spLocks noGrp="1" noChangeArrowheads="1"/>
          </p:cNvSpPr>
          <p:nvPr>
            <p:ph type="body" idx="1"/>
          </p:nvPr>
        </p:nvSpPr>
        <p:spPr>
          <a:xfrm>
            <a:off x="701675" y="4416425"/>
            <a:ext cx="5607050" cy="4181475"/>
          </a:xfrm>
          <a:noFill/>
          <a:ln/>
        </p:spPr>
        <p:txBody>
          <a:bodyPr lIns="92291" tIns="46145" rIns="92291" bIns="46145"/>
          <a:lstStyle/>
          <a:p>
            <a:pPr>
              <a:lnSpc>
                <a:spcPct val="80000"/>
              </a:lnSpc>
            </a:pPr>
            <a:r>
              <a:rPr lang="en-US" sz="800" smtClean="0"/>
              <a:t>So when it comes to challenges of mobile application development – regardless of what the application is testing is a necessity. Ultimately you are responsible </a:t>
            </a:r>
          </a:p>
          <a:p>
            <a:pPr>
              <a:lnSpc>
                <a:spcPct val="80000"/>
              </a:lnSpc>
            </a:pPr>
            <a:r>
              <a:rPr lang="en-US" sz="800" smtClean="0"/>
              <a:t>For the quality, uptime and functionality of the app. So whether you build the app from scratch or if a vendor does it for you, it needs to work across all platforms networks and devices you plan to offer it on. Some of you may be familiar with the mantra common among app developers: “</a:t>
            </a:r>
            <a:r>
              <a:rPr lang="en-US" sz="800" b="1" i="1" smtClean="0">
                <a:solidFill>
                  <a:schemeClr val="accent2"/>
                </a:solidFill>
              </a:rPr>
              <a:t>Test early, test often, test on the actual device.</a:t>
            </a:r>
            <a:r>
              <a:rPr lang="en-US" sz="800" b="1" smtClean="0">
                <a:solidFill>
                  <a:schemeClr val="accent2"/>
                </a:solidFill>
              </a:rPr>
              <a:t> “ – </a:t>
            </a:r>
            <a:r>
              <a:rPr lang="en-US" sz="800" smtClean="0">
                <a:solidFill>
                  <a:schemeClr val="accent2"/>
                </a:solidFill>
              </a:rPr>
              <a:t>well they weren’t kidding! </a:t>
            </a:r>
          </a:p>
          <a:p>
            <a:pPr>
              <a:lnSpc>
                <a:spcPct val="80000"/>
              </a:lnSpc>
            </a:pPr>
            <a:endParaRPr lang="en-US" sz="800" smtClean="0">
              <a:solidFill>
                <a:schemeClr val="accent2"/>
              </a:solidFill>
            </a:endParaRPr>
          </a:p>
          <a:p>
            <a:pPr>
              <a:lnSpc>
                <a:spcPct val="80000"/>
              </a:lnSpc>
            </a:pPr>
            <a:r>
              <a:rPr lang="en-US" sz="800" smtClean="0">
                <a:solidFill>
                  <a:schemeClr val="accent2"/>
                </a:solidFill>
              </a:rPr>
              <a:t>[Bullets: The Challenge] </a:t>
            </a:r>
          </a:p>
          <a:p>
            <a:pPr>
              <a:lnSpc>
                <a:spcPct val="80000"/>
              </a:lnSpc>
            </a:pPr>
            <a:r>
              <a:rPr lang="en-US" sz="800" smtClean="0"/>
              <a:t>I mentioned fragmentation and we will discuss it more but another issue that our users often have to deal with is offshore locations. Large communities of developers are spread across different countries/cities etc. So for if I need to communicate a glitch or an error I need to record it and e-mail it every time or call someone or set up a Webex to go through it. Not the most efficient way to communicate what may turn out to be a large number of glitches. </a:t>
            </a:r>
          </a:p>
          <a:p>
            <a:pPr>
              <a:lnSpc>
                <a:spcPct val="80000"/>
              </a:lnSpc>
            </a:pPr>
            <a:endParaRPr lang="en-US" sz="800" smtClean="0"/>
          </a:p>
          <a:p>
            <a:pPr>
              <a:lnSpc>
                <a:spcPct val="80000"/>
              </a:lnSpc>
            </a:pPr>
            <a:r>
              <a:rPr lang="en-US" sz="800" smtClean="0"/>
              <a:t>Our solutions have been specifically designed to address these challenges. </a:t>
            </a:r>
          </a:p>
          <a:p>
            <a:pPr>
              <a:lnSpc>
                <a:spcPct val="80000"/>
              </a:lnSpc>
            </a:pPr>
            <a:r>
              <a:rPr lang="en-US" sz="800" smtClean="0"/>
              <a:t>Test Center – </a:t>
            </a:r>
          </a:p>
          <a:p>
            <a:pPr>
              <a:lnSpc>
                <a:spcPct val="80000"/>
              </a:lnSpc>
            </a:pPr>
            <a:r>
              <a:rPr lang="en-US" sz="800" smtClean="0">
                <a:solidFill>
                  <a:srgbClr val="5C5C5C"/>
                </a:solidFill>
              </a:rPr>
              <a:t>24x7 remote access to over 2000 devices connected to over 30 worldwide carrier networks across U.S. Europe, Canada, Asia.</a:t>
            </a:r>
          </a:p>
          <a:p>
            <a:pPr>
              <a:lnSpc>
                <a:spcPct val="80000"/>
              </a:lnSpc>
            </a:pPr>
            <a:r>
              <a:rPr lang="en-US" sz="800" smtClean="0">
                <a:solidFill>
                  <a:srgbClr val="5C5C5C"/>
                </a:solidFill>
              </a:rPr>
              <a:t>Test any mobile application, content, or website</a:t>
            </a:r>
          </a:p>
          <a:p>
            <a:pPr>
              <a:lnSpc>
                <a:spcPct val="80000"/>
              </a:lnSpc>
            </a:pPr>
            <a:r>
              <a:rPr lang="en-US" sz="800" smtClean="0">
                <a:solidFill>
                  <a:srgbClr val="5C5C5C"/>
                </a:solidFill>
              </a:rPr>
              <a:t>Reporting and collaboration features</a:t>
            </a:r>
          </a:p>
          <a:p>
            <a:pPr>
              <a:lnSpc>
                <a:spcPct val="80000"/>
              </a:lnSpc>
            </a:pPr>
            <a:r>
              <a:rPr lang="en-US" sz="800" smtClean="0">
                <a:solidFill>
                  <a:srgbClr val="5C5C5C"/>
                </a:solidFill>
              </a:rPr>
              <a:t>On-demand online access means no need to purchase devices or service plans</a:t>
            </a:r>
          </a:p>
          <a:p>
            <a:pPr>
              <a:lnSpc>
                <a:spcPct val="80000"/>
              </a:lnSpc>
            </a:pPr>
            <a:r>
              <a:rPr lang="en-US" sz="800" smtClean="0">
                <a:solidFill>
                  <a:srgbClr val="5C5C5C"/>
                </a:solidFill>
              </a:rPr>
              <a:t>SaaS solution with a no-contract monthly subscription and usage based pricing model</a:t>
            </a:r>
          </a:p>
          <a:p>
            <a:pPr>
              <a:lnSpc>
                <a:spcPct val="80000"/>
              </a:lnSpc>
            </a:pPr>
            <a:endParaRPr lang="en-US" sz="800" smtClean="0"/>
          </a:p>
          <a:p>
            <a:pPr>
              <a:lnSpc>
                <a:spcPct val="80000"/>
              </a:lnSpc>
            </a:pPr>
            <a:r>
              <a:rPr lang="en-US" sz="800" smtClean="0"/>
              <a:t>Test Automation </a:t>
            </a:r>
          </a:p>
          <a:p>
            <a:pPr>
              <a:lnSpc>
                <a:spcPct val="80000"/>
              </a:lnSpc>
            </a:pPr>
            <a:r>
              <a:rPr lang="en-US" sz="800" smtClean="0">
                <a:solidFill>
                  <a:srgbClr val="5C5C5C"/>
                </a:solidFill>
              </a:rPr>
              <a:t>Easily create simple or complex test scripts to test any mobile application, website, or content</a:t>
            </a:r>
          </a:p>
          <a:p>
            <a:pPr>
              <a:lnSpc>
                <a:spcPct val="80000"/>
              </a:lnSpc>
            </a:pPr>
            <a:r>
              <a:rPr lang="en-US" sz="800" smtClean="0">
                <a:solidFill>
                  <a:srgbClr val="5C5C5C"/>
                </a:solidFill>
              </a:rPr>
              <a:t>Test automation allows for scheduled tests to run at the tester’s convenience</a:t>
            </a:r>
          </a:p>
          <a:p>
            <a:pPr>
              <a:lnSpc>
                <a:spcPct val="80000"/>
              </a:lnSpc>
            </a:pPr>
            <a:r>
              <a:rPr lang="en-US" sz="800" smtClean="0">
                <a:solidFill>
                  <a:srgbClr val="5C5C5C"/>
                </a:solidFill>
              </a:rPr>
              <a:t>Convenient web-based reporting interface records all results and can be accessed remotely</a:t>
            </a:r>
          </a:p>
          <a:p>
            <a:pPr>
              <a:lnSpc>
                <a:spcPct val="80000"/>
              </a:lnSpc>
            </a:pPr>
            <a:r>
              <a:rPr lang="en-US" sz="800" smtClean="0">
                <a:solidFill>
                  <a:srgbClr val="5C5C5C"/>
                </a:solidFill>
              </a:rPr>
              <a:t>Scripts can be utilized across multiple handset models</a:t>
            </a:r>
            <a:endParaRPr lang="en-US" sz="800" noProof="1" smtClean="0">
              <a:solidFill>
                <a:schemeClr val="accent2"/>
              </a:solidFill>
            </a:endParaRPr>
          </a:p>
          <a:p>
            <a:pPr>
              <a:lnSpc>
                <a:spcPct val="80000"/>
              </a:lnSpc>
            </a:pPr>
            <a:endParaRPr lang="en-US" sz="800" smtClean="0"/>
          </a:p>
          <a:p>
            <a:pPr>
              <a:lnSpc>
                <a:spcPct val="80000"/>
              </a:lnSpc>
            </a:pPr>
            <a:endParaRPr lang="en-US" sz="800" smtClean="0"/>
          </a:p>
          <a:p>
            <a:pPr>
              <a:lnSpc>
                <a:spcPct val="80000"/>
              </a:lnSpc>
            </a:pPr>
            <a:r>
              <a:rPr lang="en-US" sz="800" smtClean="0"/>
              <a:t>Proof Center</a:t>
            </a:r>
          </a:p>
          <a:p>
            <a:pPr>
              <a:lnSpc>
                <a:spcPct val="80000"/>
              </a:lnSpc>
            </a:pPr>
            <a:r>
              <a:rPr lang="en-US" sz="800" smtClean="0">
                <a:solidFill>
                  <a:srgbClr val="5C5C5C"/>
                </a:solidFill>
              </a:rPr>
              <a:t>Document all proof of your work</a:t>
            </a:r>
          </a:p>
          <a:p>
            <a:pPr>
              <a:lnSpc>
                <a:spcPct val="80000"/>
              </a:lnSpc>
            </a:pPr>
            <a:r>
              <a:rPr lang="en-US" sz="800" smtClean="0">
                <a:solidFill>
                  <a:srgbClr val="5C5C5C"/>
                </a:solidFill>
              </a:rPr>
              <a:t>Streamline the approval process</a:t>
            </a:r>
          </a:p>
          <a:p>
            <a:pPr>
              <a:lnSpc>
                <a:spcPct val="80000"/>
              </a:lnSpc>
            </a:pPr>
            <a:r>
              <a:rPr lang="en-US" sz="800" smtClean="0">
                <a:solidFill>
                  <a:srgbClr val="5C5C5C"/>
                </a:solidFill>
              </a:rPr>
              <a:t>Lower costs of submission</a:t>
            </a:r>
          </a:p>
          <a:p>
            <a:pPr>
              <a:lnSpc>
                <a:spcPct val="80000"/>
              </a:lnSpc>
            </a:pPr>
            <a:endParaRPr lang="en-US" sz="800" smtClean="0"/>
          </a:p>
          <a:p>
            <a:pPr>
              <a:lnSpc>
                <a:spcPct val="80000"/>
              </a:lnSpc>
            </a:pPr>
            <a:endParaRPr lang="en-US" sz="800" smtClean="0"/>
          </a:p>
          <a:p>
            <a:pPr>
              <a:lnSpc>
                <a:spcPct val="80000"/>
              </a:lnSpc>
            </a:pPr>
            <a:endParaRPr lang="en-US" sz="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noTextEdit="1"/>
          </p:cNvSpPr>
          <p:nvPr>
            <p:ph type="sldImg"/>
          </p:nvPr>
        </p:nvSpPr>
        <p:spPr>
          <a:xfrm>
            <a:off x="1169988" y="685800"/>
            <a:ext cx="4673600" cy="3505200"/>
          </a:xfrm>
          <a:ln/>
        </p:spPr>
      </p:sp>
      <p:sp>
        <p:nvSpPr>
          <p:cNvPr id="33794" name="Rectangle 3"/>
          <p:cNvSpPr>
            <a:spLocks noGrp="1" noChangeArrowheads="1"/>
          </p:cNvSpPr>
          <p:nvPr>
            <p:ph type="body" idx="1"/>
          </p:nvPr>
        </p:nvSpPr>
        <p:spPr>
          <a:xfrm>
            <a:off x="933450" y="4419600"/>
            <a:ext cx="5143500" cy="4191000"/>
          </a:xfrm>
          <a:noFill/>
          <a:ln/>
        </p:spPr>
        <p:txBody>
          <a:bodyPr lIns="92291" tIns="46145" rIns="92291" bIns="46145"/>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4" tIns="46582" rIns="93164" bIns="46582" anchor="b"/>
          <a:lstStyle/>
          <a:p>
            <a:pPr algn="r" defTabSz="931863"/>
            <a:fld id="{2720DD46-9E85-4972-A351-0C39A149CCF1}" type="slidenum">
              <a:rPr lang="en-US" sz="1200">
                <a:solidFill>
                  <a:schemeClr val="tx1"/>
                </a:solidFill>
                <a:latin typeface="Arial" charset="0"/>
                <a:ea typeface="ＭＳ Ｐゴシック"/>
                <a:cs typeface="ＭＳ Ｐゴシック"/>
              </a:rPr>
              <a:pPr algn="r" defTabSz="931863"/>
              <a:t>5</a:t>
            </a:fld>
            <a:endParaRPr lang="en-US" sz="1200">
              <a:solidFill>
                <a:schemeClr val="tx1"/>
              </a:solidFill>
              <a:latin typeface="Arial" charset="0"/>
              <a:ea typeface="ＭＳ Ｐゴシック"/>
              <a:cs typeface="ＭＳ Ｐゴシック"/>
            </a:endParaRPr>
          </a:p>
        </p:txBody>
      </p:sp>
      <p:sp>
        <p:nvSpPr>
          <p:cNvPr id="35842" name="Rectangle 2"/>
          <p:cNvSpPr>
            <a:spLocks noGrp="1" noRot="1" noChangeArrowheads="1" noTextEdit="1"/>
          </p:cNvSpPr>
          <p:nvPr>
            <p:ph type="sldImg"/>
          </p:nvPr>
        </p:nvSpPr>
        <p:spPr>
          <a:ln/>
        </p:spPr>
      </p:sp>
      <p:sp>
        <p:nvSpPr>
          <p:cNvPr id="35843" name="Rectangle 3"/>
          <p:cNvSpPr>
            <a:spLocks noGrp="1" noChangeArrowheads="1"/>
          </p:cNvSpPr>
          <p:nvPr>
            <p:ph type="body" idx="1"/>
          </p:nvPr>
        </p:nvSpPr>
        <p:spPr>
          <a:noFill/>
          <a:ln/>
        </p:spPr>
        <p:txBody>
          <a:bodyPr lIns="93164" tIns="46582" rIns="93164" bIns="46582"/>
          <a:lstStyle/>
          <a:p>
            <a:r>
              <a:rPr lang="en-US" smtClean="0"/>
              <a:t>Further in the Direct-to-Device model… as indicated before you are interacting with a real device in real time and accessing the devices through DeviceAnywhere Studio. Electrical connections provide comprehensive support for all hardware functions of the device enabling the tester to do anything that their end-user can do on the device including: touch screen: multi-tap, pinching, swiping, accelerometer, mute, power on/off, clamshell open/close, backlights, vibration, volume increase, hardware compass, camera.</a:t>
            </a:r>
            <a:endParaRPr lang="en-GB" smtClean="0"/>
          </a:p>
          <a:p>
            <a:endParaRPr lang="en-US" smtClean="0"/>
          </a:p>
          <a:p>
            <a:endParaRPr lang="en-US" smtClean="0"/>
          </a:p>
          <a:p>
            <a:r>
              <a:rPr lang="en-US" smtClean="0"/>
              <a:t>The LCD display is also an important piece especially when comes to testing. Other options in the market such as emulation or software only approaches will not give you the accurate LCD pixel-by-pixel displays. So when it comes to ensuring a high quality  experience this is important.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noTextEdit="1"/>
          </p:cNvSpPr>
          <p:nvPr>
            <p:ph type="sldImg"/>
          </p:nvPr>
        </p:nvSpPr>
        <p:spPr>
          <a:xfrm>
            <a:off x="1169988" y="685800"/>
            <a:ext cx="4673600" cy="3505200"/>
          </a:xfrm>
          <a:ln/>
        </p:spPr>
      </p:sp>
      <p:sp>
        <p:nvSpPr>
          <p:cNvPr id="37890" name="Rectangle 3"/>
          <p:cNvSpPr>
            <a:spLocks noGrp="1" noChangeArrowheads="1"/>
          </p:cNvSpPr>
          <p:nvPr>
            <p:ph type="body" idx="1"/>
          </p:nvPr>
        </p:nvSpPr>
        <p:spPr>
          <a:xfrm>
            <a:off x="933450" y="4419600"/>
            <a:ext cx="5143500" cy="4191000"/>
          </a:xfrm>
          <a:noFill/>
          <a:ln/>
        </p:spPr>
        <p:txBody>
          <a:bodyPr lIns="92291" tIns="46145" rIns="92291" bIns="46145"/>
          <a:lstStyle/>
          <a:p>
            <a:r>
              <a:rPr lang="en-US" smtClean="0"/>
              <a:t>Our service caters to numerous entities across the globe and this view is particularly interesting [start with Operators] … what we are seeing here is the whole ecosystem. </a:t>
            </a:r>
          </a:p>
          <a:p>
            <a:endParaRPr lang="en-US" smtClean="0"/>
          </a:p>
          <a:p>
            <a:r>
              <a:rPr lang="en-US" smtClean="0"/>
              <a:t>The operators and MVNO’s who all have a vested interest in ensuring the successful app development and adoption… [move onto OEMs and rest] handset manufacturers who are also tasked with application quality both at the hardware and software level, Aggregators and of course the whole spectrum of organizations across the web. But it doesn’t stop there. Now we are seeing a larger constituency of players across the vertical markets adopting mobile to either bring existing products or launch new products exclusively on the mobile platform. [Entertainment and Media] The priorities on what is most important vary. In Entertainment and media it calls for a rich end-user experience [Games] Gaming companies need speed, time to response and click rates are a priority for them. [Financial] and Healthcare are two areas where the mobile handset is catering to both front end consumer level and back end enterprise needs. So accessing your account information and transferring funds at the consumer level to using CRM tools to communicate with your staff at an IT level. Quality and reliability are key in these cases. So while the priorities vary the common understanding is that it needs to work across all the devices and platforms and networks and OS’s  available in the market…. That’s the challenge that we will discuss today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E595079-DB87-4146-9B57-0199C8C95256}" type="slidenum">
              <a:rPr lang="en-US" sz="1200">
                <a:solidFill>
                  <a:srgbClr val="C0504D"/>
                </a:solidFill>
                <a:latin typeface="Arial" charset="0"/>
              </a:rPr>
              <a:pPr algn="r" defTabSz="931863"/>
              <a:t>7</a:t>
            </a:fld>
            <a:endParaRPr lang="en-US" sz="1200">
              <a:solidFill>
                <a:srgbClr val="C0504D"/>
              </a:solidFill>
              <a:latin typeface="Arial" charset="0"/>
            </a:endParaRPr>
          </a:p>
        </p:txBody>
      </p:sp>
      <p:sp>
        <p:nvSpPr>
          <p:cNvPr id="39938" name="Rectangle 2"/>
          <p:cNvSpPr>
            <a:spLocks noGrp="1"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a:lnSpc>
                <a:spcPct val="90000"/>
              </a:lnSpc>
              <a:spcBef>
                <a:spcPct val="0"/>
              </a:spcBef>
            </a:pPr>
            <a:r>
              <a:rPr lang="en-US" smtClean="0"/>
              <a:t>This is the first European metrics report we have done. We’re releasing it publicly at the end of the month, but thought it would be fun to provide you a sneak peak into some of our findings. </a:t>
            </a:r>
            <a:endParaRPr lang="en-GB" smtClean="0"/>
          </a:p>
          <a:p>
            <a:pPr>
              <a:lnSpc>
                <a:spcPct val="90000"/>
              </a:lnSpc>
              <a:spcBef>
                <a:spcPct val="0"/>
              </a:spcBef>
            </a:pPr>
            <a:r>
              <a:rPr lang="en-US" smtClean="0"/>
              <a:t> </a:t>
            </a:r>
            <a:endParaRPr lang="en-GB" smtClean="0"/>
          </a:p>
          <a:p>
            <a:pPr>
              <a:lnSpc>
                <a:spcPct val="90000"/>
              </a:lnSpc>
              <a:spcBef>
                <a:spcPct val="0"/>
              </a:spcBef>
            </a:pPr>
            <a:r>
              <a:rPr lang="en-US" smtClean="0"/>
              <a:t>This report differs from the traditional market snapshots that compare usage trends in mobile. It comes from developers. Our customers, you people out there, are shaping the mobile industry.</a:t>
            </a:r>
            <a:endParaRPr lang="en-GB" smtClean="0"/>
          </a:p>
          <a:p>
            <a:pPr>
              <a:lnSpc>
                <a:spcPct val="90000"/>
              </a:lnSpc>
              <a:spcBef>
                <a:spcPct val="0"/>
              </a:spcBef>
            </a:pPr>
            <a:r>
              <a:rPr lang="en-US" smtClean="0"/>
              <a:t>  </a:t>
            </a:r>
            <a:endParaRPr lang="en-GB" smtClean="0"/>
          </a:p>
          <a:p>
            <a:pPr>
              <a:lnSpc>
                <a:spcPct val="90000"/>
              </a:lnSpc>
              <a:spcBef>
                <a:spcPct val="0"/>
              </a:spcBef>
            </a:pPr>
            <a:r>
              <a:rPr lang="en-US" smtClean="0"/>
              <a:t>Another exciting element about this report was that it is the first time that we have been able to compare the characteristics/trends/preferences of our customers in Europe and those with the US, in terms of OS, manufacturers and phone types. It was interesting to see some of the differences.</a:t>
            </a:r>
            <a:endParaRPr lang="en-GB" smtClean="0"/>
          </a:p>
          <a:p>
            <a:pPr eaLnBrk="1" hangingPunct="1">
              <a:lnSpc>
                <a:spcPct val="90000"/>
              </a:lnSpc>
            </a:pPr>
            <a:endParaRPr lang="en-US" smtClean="0"/>
          </a:p>
          <a:p>
            <a:pPr eaLnBrk="1" hangingPunct="1">
              <a:lnSpc>
                <a:spcPct val="90000"/>
              </a:lnSpc>
            </a:pPr>
            <a:r>
              <a:rPr lang="en-US" smtClean="0"/>
              <a:t>Before we delve into the numbers I would like to clarify that this report contains handset usage stats based on usage in the DeviceAnywhere Test Center (Saas) service on devices offered in four major EU markets (Germany, France, Spain and UK). This report is published to the mobile community to help inform on mobile trends related to handsets and application development. We don’t monetize this report and would be happy to discuss methodology but suffice it to say that this data is not necessarily representative of the popularity of various device models, or the number of applications developed for various handset models or platforms. Numbers may be impacted by the availability of certain device models within the DeviceAnywhere system.</a:t>
            </a:r>
          </a:p>
          <a:p>
            <a:pPr eaLnBrk="1" hangingPunct="1">
              <a:lnSpc>
                <a:spcPct val="90000"/>
              </a:lnSpc>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2B863D1-AC45-4DFE-BAD4-AF55D308E9C0}" type="slidenum">
              <a:rPr lang="en-US" smtClean="0"/>
              <a:pPr/>
              <a:t>8</a:t>
            </a:fld>
            <a:endParaRPr lang="en-US" smtClean="0"/>
          </a:p>
        </p:txBody>
      </p:sp>
      <p:sp>
        <p:nvSpPr>
          <p:cNvPr id="4198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7A5D980-BD93-44FB-B42C-26AF53CBF1B2}" type="slidenum">
              <a:rPr lang="en-US" sz="1200">
                <a:solidFill>
                  <a:schemeClr val="tx1"/>
                </a:solidFill>
                <a:latin typeface="Arial" charset="0"/>
              </a:rPr>
              <a:pPr algn="r" defTabSz="931863"/>
              <a:t>8</a:t>
            </a:fld>
            <a:endParaRPr lang="en-US" sz="1200">
              <a:solidFill>
                <a:schemeClr val="tx1"/>
              </a:solidFill>
              <a:latin typeface="Arial" charset="0"/>
            </a:endParaRPr>
          </a:p>
        </p:txBody>
      </p:sp>
      <p:sp>
        <p:nvSpPr>
          <p:cNvPr id="41987" name="Rectangle 2"/>
          <p:cNvSpPr>
            <a:spLocks noGrp="1"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The source of the metrics data comes from the usage numbers on our service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1FDC2778-E7D2-4D17-853F-9EEB33B878A2}" type="slidenum">
              <a:rPr lang="en-US" smtClean="0">
                <a:solidFill>
                  <a:srgbClr val="C0504D"/>
                </a:solidFill>
              </a:rPr>
              <a:pPr/>
              <a:t>9</a:t>
            </a:fld>
            <a:endParaRPr lang="en-US" smtClean="0">
              <a:solidFill>
                <a:srgbClr val="C0504D"/>
              </a:solidFill>
            </a:endParaRPr>
          </a:p>
        </p:txBody>
      </p:sp>
      <p:sp>
        <p:nvSpPr>
          <p:cNvPr id="44034" name="Rectangle 2"/>
          <p:cNvSpPr>
            <a:spLocks noGrp="1" noRo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GB" smtClean="0"/>
              <a:t>When we look at where the developers are spending their time when it comes to manufacturers Nokia is totally dominant with 54% of developer time</a:t>
            </a:r>
          </a:p>
          <a:p>
            <a:endParaRPr lang="en-GB" b="1" smtClean="0"/>
          </a:p>
          <a:p>
            <a:r>
              <a:rPr lang="en-GB" smtClean="0"/>
              <a:t>But down from nearly 61% in Q3 2009</a:t>
            </a:r>
          </a:p>
          <a:p>
            <a:endParaRPr lang="en-GB" smtClean="0"/>
          </a:p>
          <a:p>
            <a:r>
              <a:rPr lang="en-GB" smtClean="0"/>
              <a:t>Samsung, Sony Ericsson &amp; HTC as a steady tier 2</a:t>
            </a:r>
          </a:p>
          <a:p>
            <a:endParaRPr lang="en-GB" smtClean="0"/>
          </a:p>
          <a:p>
            <a:r>
              <a:rPr lang="en-GB" smtClean="0"/>
              <a:t>Apple surprisingly low – developers using their own devices to test</a:t>
            </a:r>
          </a:p>
          <a:p>
            <a:endParaRPr lang="en-US" smtClean="0"/>
          </a:p>
          <a:p>
            <a:r>
              <a:rPr lang="en-US" smtClean="0"/>
              <a:t>The figures above are based on 380 available and used models* offered across 3, O2, Orange, TMobile</a:t>
            </a:r>
          </a:p>
          <a:p>
            <a:r>
              <a:rPr lang="en-US" smtClean="0"/>
              <a:t>and Vodafone UK, Bouygues, Orange and SFR France, O2, T-Mobile and Vodafone Germany,</a:t>
            </a:r>
          </a:p>
          <a:p>
            <a:r>
              <a:rPr lang="en-US" smtClean="0"/>
              <a:t>and Orange, Telefonica and Vodafone Spain in the DeviceAnywhere system.</a:t>
            </a:r>
          </a:p>
          <a:p>
            <a:r>
              <a:rPr lang="en-US" smtClean="0"/>
              <a:t>* A device model is defined here as a unique manufacturer and model (i.e. a Nokia N95 offered on both</a:t>
            </a:r>
          </a:p>
          <a:p>
            <a:r>
              <a:rPr lang="en-US" smtClean="0"/>
              <a:t>Vodafone and T-Mobile is considered one unique model, not two.)</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86300" y="234950"/>
            <a:ext cx="1333500" cy="3821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34950"/>
            <a:ext cx="3848100" cy="3821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2538413" cy="207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376613" y="1981200"/>
            <a:ext cx="2540000" cy="207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86300" y="234950"/>
            <a:ext cx="1333500" cy="3821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34950"/>
            <a:ext cx="3848100" cy="3821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2538413" cy="207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376613" y="1981200"/>
            <a:ext cx="2540000" cy="207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mobile_complete_ppt.png"/>
          <p:cNvPicPr>
            <a:picLocks noChangeAspect="1"/>
          </p:cNvPicPr>
          <p:nvPr/>
        </p:nvPicPr>
        <p:blipFill>
          <a:blip r:embed="rId13"/>
          <a:srcRect/>
          <a:stretch>
            <a:fillRect/>
          </a:stretch>
        </p:blipFill>
        <p:spPr bwMode="auto">
          <a:xfrm>
            <a:off x="1588" y="0"/>
            <a:ext cx="9140825" cy="6858000"/>
          </a:xfrm>
          <a:prstGeom prst="rect">
            <a:avLst/>
          </a:prstGeom>
          <a:noFill/>
          <a:ln w="9525">
            <a:noFill/>
            <a:miter lim="800000"/>
            <a:headEnd/>
            <a:tailEnd/>
          </a:ln>
        </p:spPr>
      </p:pic>
      <p:sp>
        <p:nvSpPr>
          <p:cNvPr id="1027" name="Rectangle 29"/>
          <p:cNvSpPr>
            <a:spLocks noGrp="1" noChangeArrowheads="1"/>
          </p:cNvSpPr>
          <p:nvPr>
            <p:ph type="title"/>
          </p:nvPr>
        </p:nvSpPr>
        <p:spPr bwMode="auto">
          <a:xfrm>
            <a:off x="685800" y="234950"/>
            <a:ext cx="5334000" cy="671513"/>
          </a:xfrm>
          <a:prstGeom prst="rect">
            <a:avLst/>
          </a:prstGeom>
          <a:noFill/>
          <a:ln w="9525">
            <a:noFill/>
            <a:prstDash val="dash"/>
            <a:miter lim="800000"/>
            <a:headEnd/>
            <a:tailEnd/>
          </a:ln>
        </p:spPr>
        <p:txBody>
          <a:bodyPr vert="horz" wrap="none" lIns="91440" tIns="91440" rIns="91440" bIns="91440" numCol="1" anchor="ctr" anchorCtr="0" compatLnSpc="1">
            <a:prstTxWarp prst="textNoShape">
              <a:avLst/>
            </a:prstTxWarp>
            <a:spAutoFit/>
          </a:bodyPr>
          <a:lstStyle/>
          <a:p>
            <a:pPr lvl="0"/>
            <a:r>
              <a:rPr lang="en-US" smtClean="0"/>
              <a:t>Click to edit Master title style</a:t>
            </a:r>
          </a:p>
        </p:txBody>
      </p:sp>
      <p:sp>
        <p:nvSpPr>
          <p:cNvPr id="1028" name="Rectangle 30"/>
          <p:cNvSpPr>
            <a:spLocks noGrp="1" noChangeArrowheads="1"/>
          </p:cNvSpPr>
          <p:nvPr>
            <p:ph type="body" idx="1"/>
          </p:nvPr>
        </p:nvSpPr>
        <p:spPr bwMode="auto">
          <a:xfrm>
            <a:off x="685800" y="1981200"/>
            <a:ext cx="5230813" cy="2074863"/>
          </a:xfrm>
          <a:prstGeom prst="rect">
            <a:avLst/>
          </a:prstGeom>
          <a:noFill/>
          <a:ln w="9525">
            <a:noFill/>
            <a:prstDash val="dash"/>
            <a:miter lim="800000"/>
            <a:headEnd/>
            <a:tailEnd/>
          </a:ln>
        </p:spPr>
        <p:txBody>
          <a:bodyPr vert="horz" wrap="none" lIns="91440" tIns="91440" rIns="91440" bIns="9144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l" rtl="0" eaLnBrk="0" fontAlgn="base" hangingPunct="0">
        <a:spcBef>
          <a:spcPct val="0"/>
        </a:spcBef>
        <a:spcAft>
          <a:spcPct val="0"/>
        </a:spcAft>
        <a:defRPr sz="3200">
          <a:solidFill>
            <a:srgbClr val="254B71"/>
          </a:solidFill>
          <a:latin typeface="+mj-lt"/>
          <a:ea typeface="+mj-ea"/>
          <a:cs typeface="+mj-cs"/>
        </a:defRPr>
      </a:lvl1pPr>
      <a:lvl2pPr algn="l" rtl="0" eaLnBrk="0" fontAlgn="base" hangingPunct="0">
        <a:spcBef>
          <a:spcPct val="0"/>
        </a:spcBef>
        <a:spcAft>
          <a:spcPct val="0"/>
        </a:spcAft>
        <a:defRPr sz="3200">
          <a:solidFill>
            <a:srgbClr val="254B71"/>
          </a:solidFill>
          <a:latin typeface="Arial" charset="0"/>
        </a:defRPr>
      </a:lvl2pPr>
      <a:lvl3pPr algn="l" rtl="0" eaLnBrk="0" fontAlgn="base" hangingPunct="0">
        <a:spcBef>
          <a:spcPct val="0"/>
        </a:spcBef>
        <a:spcAft>
          <a:spcPct val="0"/>
        </a:spcAft>
        <a:defRPr sz="3200">
          <a:solidFill>
            <a:srgbClr val="254B71"/>
          </a:solidFill>
          <a:latin typeface="Arial" charset="0"/>
        </a:defRPr>
      </a:lvl3pPr>
      <a:lvl4pPr algn="l" rtl="0" eaLnBrk="0" fontAlgn="base" hangingPunct="0">
        <a:spcBef>
          <a:spcPct val="0"/>
        </a:spcBef>
        <a:spcAft>
          <a:spcPct val="0"/>
        </a:spcAft>
        <a:defRPr sz="3200">
          <a:solidFill>
            <a:srgbClr val="254B71"/>
          </a:solidFill>
          <a:latin typeface="Arial" charset="0"/>
        </a:defRPr>
      </a:lvl4pPr>
      <a:lvl5pPr algn="l" rtl="0" eaLnBrk="0" fontAlgn="base" hangingPunct="0">
        <a:spcBef>
          <a:spcPct val="0"/>
        </a:spcBef>
        <a:spcAft>
          <a:spcPct val="0"/>
        </a:spcAft>
        <a:defRPr sz="3200">
          <a:solidFill>
            <a:srgbClr val="254B71"/>
          </a:solidFill>
          <a:latin typeface="Arial" charset="0"/>
        </a:defRPr>
      </a:lvl5pPr>
      <a:lvl6pPr marL="457200" algn="l" rtl="0" eaLnBrk="0" fontAlgn="base" hangingPunct="0">
        <a:spcBef>
          <a:spcPct val="0"/>
        </a:spcBef>
        <a:spcAft>
          <a:spcPct val="0"/>
        </a:spcAft>
        <a:defRPr sz="3200">
          <a:solidFill>
            <a:srgbClr val="254B71"/>
          </a:solidFill>
          <a:latin typeface="Arial" charset="0"/>
        </a:defRPr>
      </a:lvl6pPr>
      <a:lvl7pPr marL="914400" algn="l" rtl="0" eaLnBrk="0" fontAlgn="base" hangingPunct="0">
        <a:spcBef>
          <a:spcPct val="0"/>
        </a:spcBef>
        <a:spcAft>
          <a:spcPct val="0"/>
        </a:spcAft>
        <a:defRPr sz="3200">
          <a:solidFill>
            <a:srgbClr val="254B71"/>
          </a:solidFill>
          <a:latin typeface="Arial" charset="0"/>
        </a:defRPr>
      </a:lvl7pPr>
      <a:lvl8pPr marL="1371600" algn="l" rtl="0" eaLnBrk="0" fontAlgn="base" hangingPunct="0">
        <a:spcBef>
          <a:spcPct val="0"/>
        </a:spcBef>
        <a:spcAft>
          <a:spcPct val="0"/>
        </a:spcAft>
        <a:defRPr sz="3200">
          <a:solidFill>
            <a:srgbClr val="254B71"/>
          </a:solidFill>
          <a:latin typeface="Arial" charset="0"/>
        </a:defRPr>
      </a:lvl8pPr>
      <a:lvl9pPr marL="1828800" algn="l" rtl="0" eaLnBrk="0" fontAlgn="base" hangingPunct="0">
        <a:spcBef>
          <a:spcPct val="0"/>
        </a:spcBef>
        <a:spcAft>
          <a:spcPct val="0"/>
        </a:spcAft>
        <a:defRPr sz="3200">
          <a:solidFill>
            <a:srgbClr val="254B71"/>
          </a:solidFill>
          <a:latin typeface="Arial" charset="0"/>
        </a:defRPr>
      </a:lvl9pPr>
    </p:titleStyle>
    <p:bodyStyle>
      <a:lvl1pPr marL="342900" indent="-342900" algn="l" rtl="0" eaLnBrk="0" fontAlgn="base" hangingPunct="0">
        <a:spcBef>
          <a:spcPct val="20000"/>
        </a:spcBef>
        <a:spcAft>
          <a:spcPct val="0"/>
        </a:spcAft>
        <a:buClr>
          <a:srgbClr val="FF9933"/>
        </a:buClr>
        <a:buFont typeface="Wingdings" pitchFamily="2" charset="2"/>
        <a:buChar char="§"/>
        <a:defRPr sz="2800">
          <a:solidFill>
            <a:srgbClr val="323232"/>
          </a:solidFill>
          <a:latin typeface="+mn-lt"/>
          <a:ea typeface="+mn-ea"/>
          <a:cs typeface="+mn-cs"/>
        </a:defRPr>
      </a:lvl1pPr>
      <a:lvl2pPr marL="742950" indent="-285750" algn="l" rtl="0" eaLnBrk="0" fontAlgn="base" hangingPunct="0">
        <a:spcBef>
          <a:spcPct val="20000"/>
        </a:spcBef>
        <a:spcAft>
          <a:spcPct val="0"/>
        </a:spcAft>
        <a:buClr>
          <a:srgbClr val="FF9933"/>
        </a:buClr>
        <a:buFont typeface="Wingdings" pitchFamily="2" charset="2"/>
        <a:buChar char="§"/>
        <a:defRPr sz="2400">
          <a:solidFill>
            <a:srgbClr val="323232"/>
          </a:solidFill>
          <a:latin typeface="+mn-lt"/>
        </a:defRPr>
      </a:lvl2pPr>
      <a:lvl3pPr marL="11430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3pPr>
      <a:lvl4pPr marL="16002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4pPr>
      <a:lvl5pPr marL="20574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5pPr>
      <a:lvl6pPr marL="25146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6pPr>
      <a:lvl7pPr marL="29718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7pPr>
      <a:lvl8pPr marL="34290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8pPr>
      <a:lvl9pPr marL="38862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7"/>
          <p:cNvPicPr>
            <a:picLocks noChangeAspect="1" noChangeArrowheads="1"/>
          </p:cNvPicPr>
          <p:nvPr/>
        </p:nvPicPr>
        <p:blipFill>
          <a:blip r:embed="rId13"/>
          <a:srcRect/>
          <a:stretch>
            <a:fillRect/>
          </a:stretch>
        </p:blipFill>
        <p:spPr bwMode="auto">
          <a:xfrm>
            <a:off x="0" y="0"/>
            <a:ext cx="9144000" cy="1173163"/>
          </a:xfrm>
          <a:prstGeom prst="rect">
            <a:avLst/>
          </a:prstGeom>
          <a:noFill/>
          <a:ln w="9525">
            <a:noFill/>
            <a:miter lim="800000"/>
            <a:headEnd/>
            <a:tailEnd/>
          </a:ln>
        </p:spPr>
      </p:pic>
      <p:sp>
        <p:nvSpPr>
          <p:cNvPr id="13315" name="Rectangle 29"/>
          <p:cNvSpPr>
            <a:spLocks noGrp="1" noChangeArrowheads="1"/>
          </p:cNvSpPr>
          <p:nvPr>
            <p:ph type="title"/>
          </p:nvPr>
        </p:nvSpPr>
        <p:spPr bwMode="auto">
          <a:xfrm>
            <a:off x="685800" y="234950"/>
            <a:ext cx="5334000" cy="671513"/>
          </a:xfrm>
          <a:prstGeom prst="rect">
            <a:avLst/>
          </a:prstGeom>
          <a:noFill/>
          <a:ln w="9525">
            <a:noFill/>
            <a:prstDash val="dash"/>
            <a:miter lim="800000"/>
            <a:headEnd/>
            <a:tailEnd/>
          </a:ln>
        </p:spPr>
        <p:txBody>
          <a:bodyPr vert="horz" wrap="none" lIns="91440" tIns="91440" rIns="91440" bIns="91440" numCol="1" anchor="ctr" anchorCtr="0" compatLnSpc="1">
            <a:prstTxWarp prst="textNoShape">
              <a:avLst/>
            </a:prstTxWarp>
            <a:spAutoFit/>
          </a:bodyPr>
          <a:lstStyle/>
          <a:p>
            <a:pPr lvl="0"/>
            <a:r>
              <a:rPr lang="en-US" smtClean="0"/>
              <a:t>Click to edit Master title style</a:t>
            </a:r>
          </a:p>
        </p:txBody>
      </p:sp>
      <p:sp>
        <p:nvSpPr>
          <p:cNvPr id="13316" name="Rectangle 30"/>
          <p:cNvSpPr>
            <a:spLocks noGrp="1" noChangeArrowheads="1"/>
          </p:cNvSpPr>
          <p:nvPr>
            <p:ph type="body" idx="1"/>
          </p:nvPr>
        </p:nvSpPr>
        <p:spPr bwMode="auto">
          <a:xfrm>
            <a:off x="685800" y="1981200"/>
            <a:ext cx="5230813" cy="2074863"/>
          </a:xfrm>
          <a:prstGeom prst="rect">
            <a:avLst/>
          </a:prstGeom>
          <a:noFill/>
          <a:ln w="9525">
            <a:noFill/>
            <a:prstDash val="dash"/>
            <a:miter lim="800000"/>
            <a:headEnd/>
            <a:tailEnd/>
          </a:ln>
        </p:spPr>
        <p:txBody>
          <a:bodyPr vert="horz" wrap="none" lIns="91440" tIns="91440" rIns="91440" bIns="9144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317" name="Picture 6"/>
          <p:cNvPicPr>
            <a:picLocks noChangeAspect="1" noChangeArrowheads="1"/>
          </p:cNvPicPr>
          <p:nvPr/>
        </p:nvPicPr>
        <p:blipFill>
          <a:blip r:embed="rId14"/>
          <a:srcRect/>
          <a:stretch>
            <a:fillRect/>
          </a:stretch>
        </p:blipFill>
        <p:spPr bwMode="auto">
          <a:xfrm>
            <a:off x="7067550" y="6467475"/>
            <a:ext cx="1898650" cy="252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l" rtl="0" eaLnBrk="0" fontAlgn="base" hangingPunct="0">
        <a:spcBef>
          <a:spcPct val="0"/>
        </a:spcBef>
        <a:spcAft>
          <a:spcPct val="0"/>
        </a:spcAft>
        <a:defRPr sz="3200">
          <a:solidFill>
            <a:srgbClr val="254B71"/>
          </a:solidFill>
          <a:latin typeface="+mj-lt"/>
          <a:ea typeface="+mj-ea"/>
          <a:cs typeface="+mj-cs"/>
        </a:defRPr>
      </a:lvl1pPr>
      <a:lvl2pPr algn="l" rtl="0" eaLnBrk="0" fontAlgn="base" hangingPunct="0">
        <a:spcBef>
          <a:spcPct val="0"/>
        </a:spcBef>
        <a:spcAft>
          <a:spcPct val="0"/>
        </a:spcAft>
        <a:defRPr sz="3200">
          <a:solidFill>
            <a:srgbClr val="254B71"/>
          </a:solidFill>
          <a:latin typeface="Arial" charset="0"/>
        </a:defRPr>
      </a:lvl2pPr>
      <a:lvl3pPr algn="l" rtl="0" eaLnBrk="0" fontAlgn="base" hangingPunct="0">
        <a:spcBef>
          <a:spcPct val="0"/>
        </a:spcBef>
        <a:spcAft>
          <a:spcPct val="0"/>
        </a:spcAft>
        <a:defRPr sz="3200">
          <a:solidFill>
            <a:srgbClr val="254B71"/>
          </a:solidFill>
          <a:latin typeface="Arial" charset="0"/>
        </a:defRPr>
      </a:lvl3pPr>
      <a:lvl4pPr algn="l" rtl="0" eaLnBrk="0" fontAlgn="base" hangingPunct="0">
        <a:spcBef>
          <a:spcPct val="0"/>
        </a:spcBef>
        <a:spcAft>
          <a:spcPct val="0"/>
        </a:spcAft>
        <a:defRPr sz="3200">
          <a:solidFill>
            <a:srgbClr val="254B71"/>
          </a:solidFill>
          <a:latin typeface="Arial" charset="0"/>
        </a:defRPr>
      </a:lvl4pPr>
      <a:lvl5pPr algn="l" rtl="0" eaLnBrk="0" fontAlgn="base" hangingPunct="0">
        <a:spcBef>
          <a:spcPct val="0"/>
        </a:spcBef>
        <a:spcAft>
          <a:spcPct val="0"/>
        </a:spcAft>
        <a:defRPr sz="3200">
          <a:solidFill>
            <a:srgbClr val="254B71"/>
          </a:solidFill>
          <a:latin typeface="Arial" charset="0"/>
        </a:defRPr>
      </a:lvl5pPr>
      <a:lvl6pPr marL="457200" algn="l" rtl="0" eaLnBrk="0" fontAlgn="base" hangingPunct="0">
        <a:spcBef>
          <a:spcPct val="0"/>
        </a:spcBef>
        <a:spcAft>
          <a:spcPct val="0"/>
        </a:spcAft>
        <a:defRPr sz="3200">
          <a:solidFill>
            <a:srgbClr val="254B71"/>
          </a:solidFill>
          <a:latin typeface="Arial" charset="0"/>
        </a:defRPr>
      </a:lvl6pPr>
      <a:lvl7pPr marL="914400" algn="l" rtl="0" eaLnBrk="0" fontAlgn="base" hangingPunct="0">
        <a:spcBef>
          <a:spcPct val="0"/>
        </a:spcBef>
        <a:spcAft>
          <a:spcPct val="0"/>
        </a:spcAft>
        <a:defRPr sz="3200">
          <a:solidFill>
            <a:srgbClr val="254B71"/>
          </a:solidFill>
          <a:latin typeface="Arial" charset="0"/>
        </a:defRPr>
      </a:lvl7pPr>
      <a:lvl8pPr marL="1371600" algn="l" rtl="0" eaLnBrk="0" fontAlgn="base" hangingPunct="0">
        <a:spcBef>
          <a:spcPct val="0"/>
        </a:spcBef>
        <a:spcAft>
          <a:spcPct val="0"/>
        </a:spcAft>
        <a:defRPr sz="3200">
          <a:solidFill>
            <a:srgbClr val="254B71"/>
          </a:solidFill>
          <a:latin typeface="Arial" charset="0"/>
        </a:defRPr>
      </a:lvl8pPr>
      <a:lvl9pPr marL="1828800" algn="l" rtl="0" eaLnBrk="0" fontAlgn="base" hangingPunct="0">
        <a:spcBef>
          <a:spcPct val="0"/>
        </a:spcBef>
        <a:spcAft>
          <a:spcPct val="0"/>
        </a:spcAft>
        <a:defRPr sz="3200">
          <a:solidFill>
            <a:srgbClr val="254B71"/>
          </a:solidFill>
          <a:latin typeface="Arial" charset="0"/>
        </a:defRPr>
      </a:lvl9pPr>
    </p:titleStyle>
    <p:bodyStyle>
      <a:lvl1pPr marL="342900" indent="-342900" algn="l" rtl="0" eaLnBrk="0" fontAlgn="base" hangingPunct="0">
        <a:spcBef>
          <a:spcPct val="20000"/>
        </a:spcBef>
        <a:spcAft>
          <a:spcPct val="0"/>
        </a:spcAft>
        <a:buClr>
          <a:srgbClr val="FF9933"/>
        </a:buClr>
        <a:buFont typeface="Wingdings" pitchFamily="2" charset="2"/>
        <a:buChar char="§"/>
        <a:defRPr sz="2800">
          <a:solidFill>
            <a:srgbClr val="323232"/>
          </a:solidFill>
          <a:latin typeface="+mn-lt"/>
          <a:ea typeface="+mn-ea"/>
          <a:cs typeface="+mn-cs"/>
        </a:defRPr>
      </a:lvl1pPr>
      <a:lvl2pPr marL="742950" indent="-285750" algn="l" rtl="0" eaLnBrk="0" fontAlgn="base" hangingPunct="0">
        <a:spcBef>
          <a:spcPct val="20000"/>
        </a:spcBef>
        <a:spcAft>
          <a:spcPct val="0"/>
        </a:spcAft>
        <a:buClr>
          <a:srgbClr val="FF9933"/>
        </a:buClr>
        <a:buFont typeface="Wingdings" pitchFamily="2" charset="2"/>
        <a:buChar char="§"/>
        <a:defRPr sz="2400">
          <a:solidFill>
            <a:srgbClr val="323232"/>
          </a:solidFill>
          <a:latin typeface="+mn-lt"/>
        </a:defRPr>
      </a:lvl2pPr>
      <a:lvl3pPr marL="11430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3pPr>
      <a:lvl4pPr marL="16002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4pPr>
      <a:lvl5pPr marL="20574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5pPr>
      <a:lvl6pPr marL="25146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6pPr>
      <a:lvl7pPr marL="29718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7pPr>
      <a:lvl8pPr marL="34290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8pPr>
      <a:lvl9pPr marL="3886200" indent="-228600" algn="l" rtl="0" eaLnBrk="0" fontAlgn="base" hangingPunct="0">
        <a:spcBef>
          <a:spcPct val="20000"/>
        </a:spcBef>
        <a:spcAft>
          <a:spcPct val="0"/>
        </a:spcAft>
        <a:buClr>
          <a:srgbClr val="FF9933"/>
        </a:buClr>
        <a:buFont typeface="Wingdings" pitchFamily="2" charset="2"/>
        <a:buChar char="§"/>
        <a:defRPr sz="2000">
          <a:solidFill>
            <a:srgbClr val="3232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deviceanywhere.com/metrics-reports.html"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923925" y="5835650"/>
            <a:ext cx="6999288" cy="793750"/>
          </a:xfrm>
        </p:spPr>
        <p:txBody>
          <a:bodyPr/>
          <a:lstStyle/>
          <a:p>
            <a:r>
              <a:rPr lang="en-US" sz="2400" smtClean="0">
                <a:cs typeface="Arial" charset="0"/>
              </a:rPr>
              <a:t>Findings from the </a:t>
            </a:r>
            <a:r>
              <a:rPr lang="en-GB" sz="2400" smtClean="0"/>
              <a:t>European Mobile Metrics Report</a:t>
            </a:r>
            <a:br>
              <a:rPr lang="en-GB" sz="2400" smtClean="0"/>
            </a:br>
            <a:r>
              <a:rPr lang="en-GB" sz="1600" smtClean="0"/>
              <a:t>September 2010 Mobile Monday Global Summit</a:t>
            </a:r>
            <a:endParaRPr lang="en-US" sz="1600" b="1" smtClean="0">
              <a:cs typeface="Arial" charset="0"/>
            </a:endParaRPr>
          </a:p>
        </p:txBody>
      </p:sp>
      <p:pic>
        <p:nvPicPr>
          <p:cNvPr id="26626" name="Picture 9" descr="deviceanywhere_logo_large_no_mc"/>
          <p:cNvPicPr>
            <a:picLocks noChangeAspect="1" noChangeArrowheads="1"/>
          </p:cNvPicPr>
          <p:nvPr/>
        </p:nvPicPr>
        <p:blipFill>
          <a:blip r:embed="rId3"/>
          <a:srcRect/>
          <a:stretch>
            <a:fillRect/>
          </a:stretch>
        </p:blipFill>
        <p:spPr bwMode="auto">
          <a:xfrm>
            <a:off x="1066800" y="4664075"/>
            <a:ext cx="6829425" cy="89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TextBox 4"/>
          <p:cNvSpPr txBox="1">
            <a:spLocks noChangeArrowheads="1"/>
          </p:cNvSpPr>
          <p:nvPr/>
        </p:nvSpPr>
        <p:spPr bwMode="auto">
          <a:xfrm>
            <a:off x="363538" y="1452563"/>
            <a:ext cx="8602662" cy="646112"/>
          </a:xfrm>
          <a:prstGeom prst="rect">
            <a:avLst/>
          </a:prstGeom>
          <a:noFill/>
          <a:ln w="9525">
            <a:noFill/>
            <a:miter lim="800000"/>
            <a:headEnd/>
            <a:tailEnd/>
          </a:ln>
        </p:spPr>
        <p:txBody>
          <a:bodyPr>
            <a:spAutoFit/>
          </a:bodyPr>
          <a:lstStyle/>
          <a:p>
            <a:pPr defTabSz="457200"/>
            <a:endParaRPr lang="en-US" sz="1800">
              <a:solidFill>
                <a:schemeClr val="tx1"/>
              </a:solidFill>
              <a:latin typeface="Calibri" pitchFamily="34" charset="0"/>
            </a:endParaRPr>
          </a:p>
          <a:p>
            <a:pPr defTabSz="457200"/>
            <a:endParaRPr lang="en-US" sz="1800">
              <a:solidFill>
                <a:schemeClr val="tx1"/>
              </a:solidFill>
              <a:latin typeface="Calibri" pitchFamily="34" charset="0"/>
            </a:endParaRPr>
          </a:p>
        </p:txBody>
      </p:sp>
      <p:pic>
        <p:nvPicPr>
          <p:cNvPr id="55305" name="Picture 27"/>
          <p:cNvPicPr>
            <a:picLocks noChangeAspect="1" noChangeArrowheads="1"/>
          </p:cNvPicPr>
          <p:nvPr/>
        </p:nvPicPr>
        <p:blipFill>
          <a:blip r:embed="rId4"/>
          <a:srcRect/>
          <a:stretch>
            <a:fillRect/>
          </a:stretch>
        </p:blipFill>
        <p:spPr bwMode="auto">
          <a:xfrm>
            <a:off x="0" y="0"/>
            <a:ext cx="9144000" cy="1173163"/>
          </a:xfrm>
          <a:prstGeom prst="rect">
            <a:avLst/>
          </a:prstGeom>
          <a:noFill/>
          <a:ln w="9525">
            <a:noFill/>
            <a:miter lim="800000"/>
            <a:headEnd/>
            <a:tailEnd/>
          </a:ln>
        </p:spPr>
      </p:pic>
      <p:sp>
        <p:nvSpPr>
          <p:cNvPr id="55306" name="Rectangle 29"/>
          <p:cNvSpPr txBox="1">
            <a:spLocks noChangeArrowheads="1"/>
          </p:cNvSpPr>
          <p:nvPr/>
        </p:nvSpPr>
        <p:spPr bwMode="auto">
          <a:xfrm>
            <a:off x="163513" y="233363"/>
            <a:ext cx="8882062" cy="671512"/>
          </a:xfrm>
          <a:prstGeom prst="rect">
            <a:avLst/>
          </a:prstGeom>
          <a:noFill/>
          <a:ln w="9525">
            <a:noFill/>
            <a:prstDash val="dash"/>
            <a:miter lim="800000"/>
            <a:headEnd/>
            <a:tailEnd/>
          </a:ln>
        </p:spPr>
        <p:txBody>
          <a:bodyPr tIns="91440" bIns="91440" anchor="ctr">
            <a:spAutoFit/>
          </a:bodyPr>
          <a:lstStyle/>
          <a:p>
            <a:pPr defTabSz="457200"/>
            <a:r>
              <a:rPr lang="en-US" sz="3200">
                <a:solidFill>
                  <a:schemeClr val="tx1"/>
                </a:solidFill>
                <a:latin typeface="Arial" charset="0"/>
              </a:rPr>
              <a:t>Time Spent on Devices – Europe Loves Nokia</a:t>
            </a:r>
            <a:endParaRPr lang="en-US" sz="3200">
              <a:solidFill>
                <a:srgbClr val="008000"/>
              </a:solidFill>
              <a:latin typeface="Arial" charset="0"/>
            </a:endParaRPr>
          </a:p>
        </p:txBody>
      </p:sp>
      <p:pic>
        <p:nvPicPr>
          <p:cNvPr id="55307" name="Picture 6"/>
          <p:cNvPicPr>
            <a:picLocks noChangeAspect="1" noChangeArrowheads="1"/>
          </p:cNvPicPr>
          <p:nvPr/>
        </p:nvPicPr>
        <p:blipFill>
          <a:blip r:embed="rId5"/>
          <a:srcRect/>
          <a:stretch>
            <a:fillRect/>
          </a:stretch>
        </p:blipFill>
        <p:spPr bwMode="auto">
          <a:xfrm>
            <a:off x="7067550" y="6467475"/>
            <a:ext cx="1898650" cy="252413"/>
          </a:xfrm>
          <a:prstGeom prst="rect">
            <a:avLst/>
          </a:prstGeom>
          <a:noFill/>
          <a:ln w="9525">
            <a:noFill/>
            <a:miter lim="800000"/>
            <a:headEnd/>
            <a:tailEnd/>
          </a:ln>
        </p:spPr>
      </p:pic>
      <p:graphicFrame>
        <p:nvGraphicFramePr>
          <p:cNvPr id="55302" name="Object 6"/>
          <p:cNvGraphicFramePr>
            <a:graphicFrameLocks noChangeAspect="1"/>
          </p:cNvGraphicFramePr>
          <p:nvPr/>
        </p:nvGraphicFramePr>
        <p:xfrm>
          <a:off x="163513" y="1452563"/>
          <a:ext cx="4310062" cy="3421062"/>
        </p:xfrm>
        <a:graphic>
          <a:graphicData uri="http://schemas.openxmlformats.org/presentationml/2006/ole">
            <p:oleObj spid="_x0000_s55302" name="Document" r:id="rId6" imgW="2831996" imgH="2247817" progId="Word.Document.12">
              <p:link updateAutomatic="1"/>
            </p:oleObj>
          </a:graphicData>
        </a:graphic>
      </p:graphicFrame>
      <p:graphicFrame>
        <p:nvGraphicFramePr>
          <p:cNvPr id="55303" name="Object 7"/>
          <p:cNvGraphicFramePr>
            <a:graphicFrameLocks noChangeAspect="1"/>
          </p:cNvGraphicFramePr>
          <p:nvPr/>
        </p:nvGraphicFramePr>
        <p:xfrm>
          <a:off x="4554538" y="2928938"/>
          <a:ext cx="4491037" cy="3390900"/>
        </p:xfrm>
        <a:graphic>
          <a:graphicData uri="http://schemas.openxmlformats.org/presentationml/2006/ole">
            <p:oleObj spid="_x0000_s55303" name="Document" r:id="rId6" imgW="2793897" imgH="2260517" progId="Word.Document.12">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36"/>
          <p:cNvSpPr>
            <a:spLocks noChangeArrowheads="1"/>
          </p:cNvSpPr>
          <p:nvPr/>
        </p:nvSpPr>
        <p:spPr bwMode="auto">
          <a:xfrm>
            <a:off x="895350" y="2286000"/>
            <a:ext cx="5562600" cy="4010025"/>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62466" name="Rectangle 2"/>
          <p:cNvSpPr>
            <a:spLocks noGrp="1" noChangeArrowheads="1"/>
          </p:cNvSpPr>
          <p:nvPr>
            <p:ph type="title"/>
          </p:nvPr>
        </p:nvSpPr>
        <p:spPr>
          <a:xfrm>
            <a:off x="685800" y="234950"/>
            <a:ext cx="4810125" cy="671513"/>
          </a:xfrm>
        </p:spPr>
        <p:txBody>
          <a:bodyPr/>
          <a:lstStyle/>
          <a:p>
            <a:r>
              <a:rPr lang="en-US" smtClean="0"/>
              <a:t>European vs. US Devices</a:t>
            </a:r>
          </a:p>
        </p:txBody>
      </p:sp>
      <p:sp>
        <p:nvSpPr>
          <p:cNvPr id="7" name="Rectangle 3"/>
          <p:cNvSpPr txBox="1">
            <a:spLocks noChangeArrowheads="1"/>
          </p:cNvSpPr>
          <p:nvPr/>
        </p:nvSpPr>
        <p:spPr bwMode="auto">
          <a:xfrm>
            <a:off x="333375" y="1466850"/>
            <a:ext cx="4643438" cy="658813"/>
          </a:xfrm>
          <a:prstGeom prst="rect">
            <a:avLst/>
          </a:prstGeom>
          <a:noFill/>
          <a:ln w="9525">
            <a:noFill/>
            <a:prstDash val="dash"/>
            <a:miter lim="800000"/>
            <a:headEnd/>
            <a:tailEnd/>
          </a:ln>
        </p:spPr>
        <p:txBody>
          <a:bodyPr wrap="none" tIns="91440" bIns="91440">
            <a:spAutoFit/>
          </a:bodyPr>
          <a:lstStyle/>
          <a:p>
            <a:pPr marL="342900" indent="-342900" eaLnBrk="0" hangingPunct="0">
              <a:spcBef>
                <a:spcPct val="20000"/>
              </a:spcBef>
              <a:buClr>
                <a:srgbClr val="FF9933"/>
              </a:buClr>
              <a:buFont typeface="Wingdings" pitchFamily="2" charset="2"/>
              <a:buChar char="§"/>
              <a:defRPr/>
            </a:pPr>
            <a:r>
              <a:rPr lang="en-GB" sz="1400" kern="0" dirty="0">
                <a:solidFill>
                  <a:srgbClr val="323232"/>
                </a:solidFill>
                <a:latin typeface="+mn-lt"/>
              </a:rPr>
              <a:t>Vastly different priorities for developers in US vs EU</a:t>
            </a:r>
          </a:p>
          <a:p>
            <a:pPr marL="342900" indent="-342900" eaLnBrk="0" hangingPunct="0">
              <a:spcBef>
                <a:spcPct val="20000"/>
              </a:spcBef>
              <a:buClr>
                <a:srgbClr val="FF9933"/>
              </a:buClr>
              <a:buFont typeface="Wingdings" pitchFamily="2" charset="2"/>
              <a:buNone/>
              <a:defRPr/>
            </a:pPr>
            <a:endParaRPr lang="en-GB" sz="1400" kern="0" dirty="0">
              <a:solidFill>
                <a:srgbClr val="323232"/>
              </a:solidFill>
              <a:latin typeface="+mn-lt"/>
            </a:endParaRPr>
          </a:p>
        </p:txBody>
      </p:sp>
      <p:graphicFrame>
        <p:nvGraphicFramePr>
          <p:cNvPr id="62483" name="Group 19"/>
          <p:cNvGraphicFramePr>
            <a:graphicFrameLocks noGrp="1"/>
          </p:cNvGraphicFramePr>
          <p:nvPr/>
        </p:nvGraphicFramePr>
        <p:xfrm>
          <a:off x="441325" y="2276475"/>
          <a:ext cx="6742113" cy="4078288"/>
        </p:xfrm>
        <a:graphic>
          <a:graphicData uri="http://schemas.openxmlformats.org/drawingml/2006/table">
            <a:tbl>
              <a:tblPr/>
              <a:tblGrid>
                <a:gridCol w="3371850"/>
                <a:gridCol w="3370263"/>
              </a:tblGrid>
              <a:tr h="688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rPr>
                        <a:t>Europe</a:t>
                      </a:r>
                    </a:p>
                  </a:txBody>
                  <a:tcPr horzOverflow="overflow">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1"/>
                          </a:solidFill>
                          <a:effectLst/>
                          <a:latin typeface="Arial" charset="0"/>
                        </a:rPr>
                        <a:t>United States</a:t>
                      </a:r>
                    </a:p>
                  </a:txBody>
                  <a:tcPr horzOverflow="overflow">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lnTlToBr>
                      <a:noFill/>
                    </a:lnTlToBr>
                    <a:lnBlToTr>
                      <a:noFill/>
                    </a:lnBlToTr>
                    <a:solidFill>
                      <a:srgbClr val="FFC000"/>
                    </a:solidFill>
                  </a:tcPr>
                </a:tc>
              </a:tr>
              <a:tr h="1130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Nokia – 54%</a:t>
                      </a:r>
                    </a:p>
                  </a:txBody>
                  <a:tcPr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Nokia – 7.6%</a:t>
                      </a:r>
                    </a:p>
                  </a:txBody>
                  <a:tcP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DDDD"/>
                    </a:solidFill>
                  </a:tcPr>
                </a:tc>
              </a:tr>
              <a:tr h="1130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Motorola – 4.6%</a:t>
                      </a:r>
                    </a:p>
                  </a:txBody>
                  <a:tcPr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Motorola – 16.6%</a:t>
                      </a:r>
                    </a:p>
                  </a:txBody>
                  <a:tcP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DDDDD"/>
                    </a:solidFill>
                  </a:tcPr>
                </a:tc>
              </a:tr>
              <a:tr h="1128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Blackberry – 2.6%</a:t>
                      </a:r>
                    </a:p>
                  </a:txBody>
                  <a:tcPr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Blackberry – 25.7%</a:t>
                      </a:r>
                    </a:p>
                  </a:txBody>
                  <a:tcP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lnTlToBr>
                      <a:noFill/>
                    </a:lnTlToBr>
                    <a:lnBlToTr>
                      <a:noFill/>
                    </a:lnBlToTr>
                    <a:solidFill>
                      <a:srgbClr val="DDDDDD"/>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231775"/>
            <a:ext cx="6057900" cy="677863"/>
          </a:xfrm>
        </p:spPr>
        <p:txBody>
          <a:bodyPr/>
          <a:lstStyle/>
          <a:p>
            <a:r>
              <a:rPr lang="en-US" smtClean="0"/>
              <a:t>Feature phones vs smartphones</a:t>
            </a:r>
          </a:p>
        </p:txBody>
      </p:sp>
      <p:sp>
        <p:nvSpPr>
          <p:cNvPr id="67586" name="Rectangle 3"/>
          <p:cNvSpPr>
            <a:spLocks noGrp="1" noChangeArrowheads="1"/>
          </p:cNvSpPr>
          <p:nvPr>
            <p:ph type="body" idx="1"/>
          </p:nvPr>
        </p:nvSpPr>
        <p:spPr>
          <a:xfrm>
            <a:off x="142875" y="1771650"/>
            <a:ext cx="3309938" cy="3292475"/>
          </a:xfrm>
        </p:spPr>
        <p:txBody>
          <a:bodyPr wrap="square"/>
          <a:lstStyle/>
          <a:p>
            <a:r>
              <a:rPr lang="en-GB" sz="1400" smtClean="0"/>
              <a:t>Most development now shifted towards smartphones</a:t>
            </a:r>
          </a:p>
          <a:p>
            <a:endParaRPr lang="en-GB" sz="1400" b="1" smtClean="0"/>
          </a:p>
          <a:p>
            <a:r>
              <a:rPr lang="en-GB" sz="1400" smtClean="0"/>
              <a:t>But testing on feature phones still robust with 42%</a:t>
            </a:r>
          </a:p>
          <a:p>
            <a:endParaRPr lang="en-GB" sz="1400" smtClean="0"/>
          </a:p>
          <a:p>
            <a:r>
              <a:rPr lang="en-GB" sz="1400" smtClean="0"/>
              <a:t>Little change in feature phone/smartphone developer</a:t>
            </a:r>
          </a:p>
          <a:p>
            <a:pPr>
              <a:buFont typeface="Wingdings" pitchFamily="2" charset="2"/>
              <a:buNone/>
            </a:pPr>
            <a:r>
              <a:rPr lang="en-GB" sz="1400" smtClean="0"/>
              <a:t>	ratio in last 12 months</a:t>
            </a:r>
          </a:p>
          <a:p>
            <a:endParaRPr lang="en-GB" sz="1400" smtClean="0"/>
          </a:p>
          <a:p>
            <a:r>
              <a:rPr lang="en-GB" sz="1400" smtClean="0"/>
              <a:t>Just slightly ahead in smartphone development </a:t>
            </a:r>
          </a:p>
          <a:p>
            <a:pPr>
              <a:buFont typeface="Wingdings" pitchFamily="2" charset="2"/>
              <a:buNone/>
            </a:pPr>
            <a:r>
              <a:rPr lang="en-GB" sz="1400" smtClean="0"/>
              <a:t>	versus United States with 45%</a:t>
            </a:r>
          </a:p>
        </p:txBody>
      </p:sp>
      <p:pic>
        <p:nvPicPr>
          <p:cNvPr id="67587" name="Picture 2"/>
          <p:cNvPicPr preferRelativeResize="0">
            <a:picLocks noChangeArrowheads="1"/>
          </p:cNvPicPr>
          <p:nvPr/>
        </p:nvPicPr>
        <p:blipFill>
          <a:blip r:embed="rId3"/>
          <a:srcRect/>
          <a:stretch>
            <a:fillRect/>
          </a:stretch>
        </p:blipFill>
        <p:spPr bwMode="auto">
          <a:xfrm>
            <a:off x="3451225" y="1433513"/>
            <a:ext cx="5351463" cy="438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TextBox 3"/>
          <p:cNvSpPr txBox="1">
            <a:spLocks noChangeArrowheads="1"/>
          </p:cNvSpPr>
          <p:nvPr/>
        </p:nvSpPr>
        <p:spPr bwMode="auto">
          <a:xfrm>
            <a:off x="363538" y="1452563"/>
            <a:ext cx="8602662" cy="646112"/>
          </a:xfrm>
          <a:prstGeom prst="rect">
            <a:avLst/>
          </a:prstGeom>
          <a:noFill/>
          <a:ln w="9525">
            <a:noFill/>
            <a:miter lim="800000"/>
            <a:headEnd/>
            <a:tailEnd/>
          </a:ln>
        </p:spPr>
        <p:txBody>
          <a:bodyPr>
            <a:spAutoFit/>
          </a:bodyPr>
          <a:lstStyle/>
          <a:p>
            <a:pPr defTabSz="457200"/>
            <a:endParaRPr lang="en-US" sz="1800">
              <a:solidFill>
                <a:schemeClr val="tx1"/>
              </a:solidFill>
              <a:latin typeface="Calibri" pitchFamily="34" charset="0"/>
            </a:endParaRPr>
          </a:p>
          <a:p>
            <a:pPr defTabSz="457200"/>
            <a:endParaRPr lang="en-US" sz="1800">
              <a:solidFill>
                <a:schemeClr val="tx1"/>
              </a:solidFill>
              <a:latin typeface="Calibri" pitchFamily="34" charset="0"/>
            </a:endParaRPr>
          </a:p>
        </p:txBody>
      </p:sp>
      <p:pic>
        <p:nvPicPr>
          <p:cNvPr id="57353" name="Picture 27"/>
          <p:cNvPicPr>
            <a:picLocks noChangeAspect="1" noChangeArrowheads="1"/>
          </p:cNvPicPr>
          <p:nvPr/>
        </p:nvPicPr>
        <p:blipFill>
          <a:blip r:embed="rId4"/>
          <a:srcRect/>
          <a:stretch>
            <a:fillRect/>
          </a:stretch>
        </p:blipFill>
        <p:spPr bwMode="auto">
          <a:xfrm>
            <a:off x="0" y="0"/>
            <a:ext cx="9144000" cy="1173163"/>
          </a:xfrm>
          <a:prstGeom prst="rect">
            <a:avLst/>
          </a:prstGeom>
          <a:noFill/>
          <a:ln w="9525">
            <a:noFill/>
            <a:miter lim="800000"/>
            <a:headEnd/>
            <a:tailEnd/>
          </a:ln>
        </p:spPr>
      </p:pic>
      <p:sp>
        <p:nvSpPr>
          <p:cNvPr id="57354" name="Rectangle 29"/>
          <p:cNvSpPr txBox="1">
            <a:spLocks noChangeArrowheads="1"/>
          </p:cNvSpPr>
          <p:nvPr/>
        </p:nvSpPr>
        <p:spPr bwMode="auto">
          <a:xfrm>
            <a:off x="163513" y="233363"/>
            <a:ext cx="8882062" cy="671512"/>
          </a:xfrm>
          <a:prstGeom prst="rect">
            <a:avLst/>
          </a:prstGeom>
          <a:noFill/>
          <a:ln w="9525">
            <a:noFill/>
            <a:prstDash val="dash"/>
            <a:miter lim="800000"/>
            <a:headEnd/>
            <a:tailEnd/>
          </a:ln>
        </p:spPr>
        <p:txBody>
          <a:bodyPr tIns="91440" bIns="91440" anchor="ctr">
            <a:spAutoFit/>
          </a:bodyPr>
          <a:lstStyle/>
          <a:p>
            <a:pPr defTabSz="457200"/>
            <a:r>
              <a:rPr lang="en-US" sz="3200">
                <a:solidFill>
                  <a:schemeClr val="tx1"/>
                </a:solidFill>
                <a:latin typeface="Arial" charset="0"/>
              </a:rPr>
              <a:t>Smartphones vs. Feature Phones </a:t>
            </a:r>
            <a:endParaRPr lang="en-US" sz="3200">
              <a:solidFill>
                <a:schemeClr val="accent1"/>
              </a:solidFill>
              <a:latin typeface="Arial" charset="0"/>
            </a:endParaRPr>
          </a:p>
        </p:txBody>
      </p:sp>
      <p:pic>
        <p:nvPicPr>
          <p:cNvPr id="57355" name="Picture 6"/>
          <p:cNvPicPr>
            <a:picLocks noChangeAspect="1" noChangeArrowheads="1"/>
          </p:cNvPicPr>
          <p:nvPr/>
        </p:nvPicPr>
        <p:blipFill>
          <a:blip r:embed="rId5"/>
          <a:srcRect/>
          <a:stretch>
            <a:fillRect/>
          </a:stretch>
        </p:blipFill>
        <p:spPr bwMode="auto">
          <a:xfrm>
            <a:off x="7067550" y="6467475"/>
            <a:ext cx="1898650" cy="252413"/>
          </a:xfrm>
          <a:prstGeom prst="rect">
            <a:avLst/>
          </a:prstGeom>
          <a:noFill/>
          <a:ln w="9525">
            <a:noFill/>
            <a:miter lim="800000"/>
            <a:headEnd/>
            <a:tailEnd/>
          </a:ln>
        </p:spPr>
      </p:pic>
      <p:graphicFrame>
        <p:nvGraphicFramePr>
          <p:cNvPr id="57350" name="Object 6"/>
          <p:cNvGraphicFramePr>
            <a:graphicFrameLocks noChangeAspect="1"/>
          </p:cNvGraphicFramePr>
          <p:nvPr/>
        </p:nvGraphicFramePr>
        <p:xfrm>
          <a:off x="363538" y="1452563"/>
          <a:ext cx="4241800" cy="3614737"/>
        </p:xfrm>
        <a:graphic>
          <a:graphicData uri="http://schemas.openxmlformats.org/presentationml/2006/ole">
            <p:oleObj spid="_x0000_s57350" name="Document" r:id="rId6" imgW="2743099" imgH="2336714" progId="Word.Document.12">
              <p:link updateAutomatic="1"/>
            </p:oleObj>
          </a:graphicData>
        </a:graphic>
      </p:graphicFrame>
      <p:graphicFrame>
        <p:nvGraphicFramePr>
          <p:cNvPr id="57351" name="Object 7"/>
          <p:cNvGraphicFramePr>
            <a:graphicFrameLocks noChangeAspect="1"/>
          </p:cNvGraphicFramePr>
          <p:nvPr/>
        </p:nvGraphicFramePr>
        <p:xfrm>
          <a:off x="4840288" y="1631950"/>
          <a:ext cx="3705225" cy="3155950"/>
        </p:xfrm>
        <a:graphic>
          <a:graphicData uri="http://schemas.openxmlformats.org/presentationml/2006/ole">
            <p:oleObj spid="_x0000_s57351" name="Document" r:id="rId6" imgW="2743099" imgH="2336714" progId="Word.Document.12">
              <p:link updateAutomatic="1"/>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33350" y="234950"/>
            <a:ext cx="8461375" cy="671513"/>
          </a:xfrm>
        </p:spPr>
        <p:txBody>
          <a:bodyPr/>
          <a:lstStyle/>
          <a:p>
            <a:r>
              <a:rPr lang="en-GB" smtClean="0"/>
              <a:t>Most Popular Smartphone Operating Systems</a:t>
            </a:r>
            <a:endParaRPr lang="en-US" smtClean="0"/>
          </a:p>
        </p:txBody>
      </p:sp>
      <p:sp>
        <p:nvSpPr>
          <p:cNvPr id="64514" name="Rectangle 3"/>
          <p:cNvSpPr>
            <a:spLocks noGrp="1" noChangeArrowheads="1"/>
          </p:cNvSpPr>
          <p:nvPr>
            <p:ph type="body" idx="1"/>
          </p:nvPr>
        </p:nvSpPr>
        <p:spPr>
          <a:xfrm>
            <a:off x="238125" y="1971675"/>
            <a:ext cx="3822700" cy="2468563"/>
          </a:xfrm>
        </p:spPr>
        <p:txBody>
          <a:bodyPr/>
          <a:lstStyle/>
          <a:p>
            <a:r>
              <a:rPr lang="en-GB" sz="1400" smtClean="0"/>
              <a:t>Symbian dominant thanks to Nokia</a:t>
            </a:r>
          </a:p>
          <a:p>
            <a:endParaRPr lang="en-GB" sz="1400" b="1" smtClean="0"/>
          </a:p>
          <a:p>
            <a:r>
              <a:rPr lang="en-GB" sz="1400" smtClean="0"/>
              <a:t>Blackberry development robust with </a:t>
            </a:r>
          </a:p>
          <a:p>
            <a:pPr>
              <a:buFont typeface="Wingdings" pitchFamily="2" charset="2"/>
              <a:buNone/>
            </a:pPr>
            <a:r>
              <a:rPr lang="en-GB" sz="1400" smtClean="0"/>
              <a:t>	nearly 20% </a:t>
            </a:r>
          </a:p>
          <a:p>
            <a:pPr>
              <a:buFont typeface="Wingdings" pitchFamily="2" charset="2"/>
              <a:buNone/>
            </a:pPr>
            <a:endParaRPr lang="en-GB" sz="1400" smtClean="0"/>
          </a:p>
          <a:p>
            <a:r>
              <a:rPr lang="en-GB" sz="1400" smtClean="0"/>
              <a:t>Android development most dramatic, now</a:t>
            </a:r>
          </a:p>
          <a:p>
            <a:pPr>
              <a:buFont typeface="Wingdings" pitchFamily="2" charset="2"/>
              <a:buNone/>
            </a:pPr>
            <a:r>
              <a:rPr lang="en-GB" sz="1400" smtClean="0"/>
              <a:t>	4</a:t>
            </a:r>
            <a:r>
              <a:rPr lang="en-GB" sz="1400" baseline="30000" smtClean="0"/>
              <a:t>th</a:t>
            </a:r>
            <a:r>
              <a:rPr lang="en-GB" sz="1400" smtClean="0"/>
              <a:t> most popular </a:t>
            </a:r>
          </a:p>
          <a:p>
            <a:pPr>
              <a:buFont typeface="Wingdings" pitchFamily="2" charset="2"/>
              <a:buNone/>
            </a:pPr>
            <a:endParaRPr lang="en-GB" sz="1400" smtClean="0"/>
          </a:p>
          <a:p>
            <a:r>
              <a:rPr lang="en-GB" sz="1400" smtClean="0"/>
              <a:t>Palm OS &amp; Linux way behind</a:t>
            </a:r>
          </a:p>
        </p:txBody>
      </p:sp>
      <p:pic>
        <p:nvPicPr>
          <p:cNvPr id="64515" name="Picture 2"/>
          <p:cNvPicPr preferRelativeResize="0">
            <a:picLocks noChangeArrowheads="1"/>
          </p:cNvPicPr>
          <p:nvPr/>
        </p:nvPicPr>
        <p:blipFill>
          <a:blip r:embed="rId3"/>
          <a:srcRect/>
          <a:stretch>
            <a:fillRect/>
          </a:stretch>
        </p:blipFill>
        <p:spPr bwMode="auto">
          <a:xfrm>
            <a:off x="4216400" y="1350963"/>
            <a:ext cx="4927600" cy="473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9" name="Picture 27"/>
          <p:cNvPicPr>
            <a:picLocks noChangeAspect="1" noChangeArrowheads="1"/>
          </p:cNvPicPr>
          <p:nvPr/>
        </p:nvPicPr>
        <p:blipFill>
          <a:blip r:embed="rId4"/>
          <a:srcRect/>
          <a:stretch>
            <a:fillRect/>
          </a:stretch>
        </p:blipFill>
        <p:spPr bwMode="auto">
          <a:xfrm>
            <a:off x="0" y="0"/>
            <a:ext cx="9144000" cy="1173163"/>
          </a:xfrm>
          <a:prstGeom prst="rect">
            <a:avLst/>
          </a:prstGeom>
          <a:noFill/>
          <a:ln w="9525">
            <a:noFill/>
            <a:miter lim="800000"/>
            <a:headEnd/>
            <a:tailEnd/>
          </a:ln>
        </p:spPr>
      </p:pic>
      <p:sp>
        <p:nvSpPr>
          <p:cNvPr id="59400" name="Rectangle 29"/>
          <p:cNvSpPr txBox="1">
            <a:spLocks noChangeArrowheads="1"/>
          </p:cNvSpPr>
          <p:nvPr/>
        </p:nvSpPr>
        <p:spPr bwMode="auto">
          <a:xfrm>
            <a:off x="163513" y="203200"/>
            <a:ext cx="8882062" cy="733425"/>
          </a:xfrm>
          <a:prstGeom prst="rect">
            <a:avLst/>
          </a:prstGeom>
          <a:noFill/>
          <a:ln w="9525">
            <a:noFill/>
            <a:prstDash val="dash"/>
            <a:miter lim="800000"/>
            <a:headEnd/>
            <a:tailEnd/>
          </a:ln>
        </p:spPr>
        <p:txBody>
          <a:bodyPr tIns="91440" bIns="91440" anchor="ctr">
            <a:spAutoFit/>
          </a:bodyPr>
          <a:lstStyle/>
          <a:p>
            <a:pPr defTabSz="457200"/>
            <a:r>
              <a:rPr lang="en-US" sz="3600">
                <a:solidFill>
                  <a:schemeClr val="tx1"/>
                </a:solidFill>
                <a:latin typeface="Calibri" pitchFamily="34" charset="0"/>
              </a:rPr>
              <a:t>OS Wars </a:t>
            </a:r>
            <a:endParaRPr lang="en-US" sz="3600">
              <a:solidFill>
                <a:schemeClr val="accent1"/>
              </a:solidFill>
              <a:latin typeface="Calibri" pitchFamily="34" charset="0"/>
            </a:endParaRPr>
          </a:p>
        </p:txBody>
      </p:sp>
      <p:pic>
        <p:nvPicPr>
          <p:cNvPr id="59401" name="Picture 6"/>
          <p:cNvPicPr>
            <a:picLocks noChangeAspect="1" noChangeArrowheads="1"/>
          </p:cNvPicPr>
          <p:nvPr/>
        </p:nvPicPr>
        <p:blipFill>
          <a:blip r:embed="rId5"/>
          <a:srcRect/>
          <a:stretch>
            <a:fillRect/>
          </a:stretch>
        </p:blipFill>
        <p:spPr bwMode="auto">
          <a:xfrm>
            <a:off x="7067550" y="6467475"/>
            <a:ext cx="1898650" cy="252413"/>
          </a:xfrm>
          <a:prstGeom prst="rect">
            <a:avLst/>
          </a:prstGeom>
          <a:noFill/>
          <a:ln w="9525">
            <a:noFill/>
            <a:miter lim="800000"/>
            <a:headEnd/>
            <a:tailEnd/>
          </a:ln>
        </p:spPr>
      </p:pic>
      <p:graphicFrame>
        <p:nvGraphicFramePr>
          <p:cNvPr id="59397" name="Object 5"/>
          <p:cNvGraphicFramePr>
            <a:graphicFrameLocks noChangeAspect="1"/>
          </p:cNvGraphicFramePr>
          <p:nvPr/>
        </p:nvGraphicFramePr>
        <p:xfrm>
          <a:off x="401638" y="1554163"/>
          <a:ext cx="4103687" cy="3436937"/>
        </p:xfrm>
        <a:graphic>
          <a:graphicData uri="http://schemas.openxmlformats.org/presentationml/2006/ole">
            <p:oleObj spid="_x0000_s59397" name="Document" r:id="rId6" imgW="2831996" imgH="2654202" progId="Word.Document.12">
              <p:link updateAutomatic="1"/>
            </p:oleObj>
          </a:graphicData>
        </a:graphic>
      </p:graphicFrame>
      <p:graphicFrame>
        <p:nvGraphicFramePr>
          <p:cNvPr id="59398" name="Object 6"/>
          <p:cNvGraphicFramePr>
            <a:graphicFrameLocks noChangeAspect="1"/>
          </p:cNvGraphicFramePr>
          <p:nvPr/>
        </p:nvGraphicFramePr>
        <p:xfrm>
          <a:off x="4603750" y="1544638"/>
          <a:ext cx="4114800" cy="3436937"/>
        </p:xfrm>
        <a:graphic>
          <a:graphicData uri="http://schemas.openxmlformats.org/presentationml/2006/ole">
            <p:oleObj spid="_x0000_s59398" name="Document" r:id="rId6" imgW="2831996" imgH="2654202" progId="Word.Document.12">
              <p:link updateAutomatic="1"/>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231775"/>
            <a:ext cx="3805238" cy="677863"/>
          </a:xfrm>
        </p:spPr>
        <p:txBody>
          <a:bodyPr/>
          <a:lstStyle/>
          <a:p>
            <a:r>
              <a:rPr lang="en-US" smtClean="0"/>
              <a:t>The Rise of Android</a:t>
            </a:r>
          </a:p>
        </p:txBody>
      </p:sp>
      <p:sp>
        <p:nvSpPr>
          <p:cNvPr id="69634" name="Rectangle 3"/>
          <p:cNvSpPr>
            <a:spLocks noGrp="1" noChangeArrowheads="1"/>
          </p:cNvSpPr>
          <p:nvPr>
            <p:ph type="body" idx="1"/>
          </p:nvPr>
        </p:nvSpPr>
        <p:spPr>
          <a:xfrm>
            <a:off x="238125" y="1971675"/>
            <a:ext cx="5524500" cy="3243263"/>
          </a:xfrm>
        </p:spPr>
        <p:txBody>
          <a:bodyPr/>
          <a:lstStyle/>
          <a:p>
            <a:r>
              <a:rPr lang="en-GB" sz="1400" smtClean="0"/>
              <a:t>Android growth most exceptional</a:t>
            </a:r>
          </a:p>
          <a:p>
            <a:endParaRPr lang="en-GB" sz="1400" b="1" smtClean="0"/>
          </a:p>
          <a:p>
            <a:r>
              <a:rPr lang="en-GB" sz="1400" smtClean="0"/>
              <a:t>4.9% of smartphone developer time, versus 1% 12 months ago</a:t>
            </a:r>
          </a:p>
          <a:p>
            <a:endParaRPr lang="en-GB" sz="1400" smtClean="0"/>
          </a:p>
          <a:p>
            <a:r>
              <a:rPr lang="en-GB" sz="1400" smtClean="0"/>
              <a:t>Android outselling iOS 4 and Blackberry devices in the US</a:t>
            </a:r>
          </a:p>
          <a:p>
            <a:endParaRPr lang="en-GB" sz="1400" smtClean="0"/>
          </a:p>
          <a:p>
            <a:r>
              <a:rPr lang="en-GB" sz="1400" smtClean="0"/>
              <a:t>Many developers still waiting for Android profits, high hopes for</a:t>
            </a:r>
          </a:p>
          <a:p>
            <a:pPr>
              <a:buFont typeface="Wingdings" pitchFamily="2" charset="2"/>
              <a:buNone/>
            </a:pPr>
            <a:r>
              <a:rPr lang="en-GB" sz="1400" smtClean="0"/>
              <a:t>	mid-2011</a:t>
            </a:r>
          </a:p>
          <a:p>
            <a:endParaRPr lang="en-GB" sz="1400" smtClean="0"/>
          </a:p>
          <a:p>
            <a:endParaRPr lang="en-GB" sz="1400" smtClean="0"/>
          </a:p>
          <a:p>
            <a:endParaRPr lang="en-GB" sz="1400" smtClean="0"/>
          </a:p>
          <a:p>
            <a:endParaRPr lang="en-GB" sz="1400" smtClean="0"/>
          </a:p>
        </p:txBody>
      </p:sp>
      <p:pic>
        <p:nvPicPr>
          <p:cNvPr id="69635" name="Picture 2"/>
          <p:cNvPicPr>
            <a:picLocks noChangeAspect="1" noChangeArrowheads="1"/>
          </p:cNvPicPr>
          <p:nvPr/>
        </p:nvPicPr>
        <p:blipFill>
          <a:blip r:embed="rId3"/>
          <a:srcRect/>
          <a:stretch>
            <a:fillRect/>
          </a:stretch>
        </p:blipFill>
        <p:spPr bwMode="auto">
          <a:xfrm>
            <a:off x="5675313" y="1857375"/>
            <a:ext cx="2952750" cy="2924175"/>
          </a:xfrm>
          <a:prstGeom prst="rect">
            <a:avLst/>
          </a:prstGeom>
          <a:noFill/>
          <a:ln w="9525">
            <a:noFill/>
            <a:prstDash val="dash"/>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85800" y="231775"/>
            <a:ext cx="3305175" cy="677863"/>
          </a:xfrm>
        </p:spPr>
        <p:txBody>
          <a:bodyPr/>
          <a:lstStyle/>
          <a:p>
            <a:r>
              <a:rPr lang="en-US" smtClean="0"/>
              <a:t>Where’s iPhone?</a:t>
            </a:r>
          </a:p>
        </p:txBody>
      </p:sp>
      <p:sp>
        <p:nvSpPr>
          <p:cNvPr id="71682" name="Rectangle 3"/>
          <p:cNvSpPr>
            <a:spLocks noGrp="1" noChangeArrowheads="1"/>
          </p:cNvSpPr>
          <p:nvPr>
            <p:ph type="body" idx="1"/>
          </p:nvPr>
        </p:nvSpPr>
        <p:spPr>
          <a:xfrm>
            <a:off x="238125" y="1971675"/>
            <a:ext cx="3797300" cy="3208338"/>
          </a:xfrm>
        </p:spPr>
        <p:txBody>
          <a:bodyPr/>
          <a:lstStyle/>
          <a:p>
            <a:r>
              <a:rPr lang="en-GB" sz="1400" smtClean="0"/>
              <a:t>iPhone development still strong</a:t>
            </a:r>
          </a:p>
          <a:p>
            <a:endParaRPr lang="en-GB" sz="1400" smtClean="0"/>
          </a:p>
          <a:p>
            <a:r>
              <a:rPr lang="en-GB" sz="1400" smtClean="0"/>
              <a:t>Not reflected so well in DeviceAnywhere</a:t>
            </a:r>
          </a:p>
          <a:p>
            <a:pPr>
              <a:buFont typeface="Wingdings" pitchFamily="2" charset="2"/>
              <a:buNone/>
            </a:pPr>
            <a:r>
              <a:rPr lang="en-GB" sz="1400" smtClean="0"/>
              <a:t>	metrics for a couple of reasons:</a:t>
            </a:r>
          </a:p>
          <a:p>
            <a:pPr>
              <a:buFont typeface="Wingdings" pitchFamily="2" charset="2"/>
              <a:buNone/>
            </a:pPr>
            <a:endParaRPr lang="en-GB" sz="1400" smtClean="0"/>
          </a:p>
          <a:p>
            <a:r>
              <a:rPr lang="en-GB" sz="1400" smtClean="0"/>
              <a:t>Many small developer shops using their</a:t>
            </a:r>
          </a:p>
          <a:p>
            <a:pPr>
              <a:buFont typeface="Wingdings" pitchFamily="2" charset="2"/>
              <a:buNone/>
            </a:pPr>
            <a:r>
              <a:rPr lang="en-GB" sz="1400" smtClean="0"/>
              <a:t>	own devices to test on</a:t>
            </a:r>
          </a:p>
          <a:p>
            <a:pPr>
              <a:buFont typeface="Wingdings" pitchFamily="2" charset="2"/>
              <a:buNone/>
            </a:pPr>
            <a:endParaRPr lang="en-GB" sz="1400" smtClean="0"/>
          </a:p>
          <a:p>
            <a:r>
              <a:rPr lang="en-GB" sz="1400" smtClean="0"/>
              <a:t>Limited iProduct fragmentation...but that’s</a:t>
            </a:r>
          </a:p>
          <a:p>
            <a:pPr>
              <a:buFont typeface="Wingdings" pitchFamily="2" charset="2"/>
              <a:buNone/>
            </a:pPr>
            <a:r>
              <a:rPr lang="en-GB" sz="1400" smtClean="0"/>
              <a:t>	changing</a:t>
            </a:r>
          </a:p>
          <a:p>
            <a:endParaRPr lang="en-GB" sz="1400" smtClean="0"/>
          </a:p>
          <a:p>
            <a:endParaRPr lang="en-GB" sz="1400" smtClean="0"/>
          </a:p>
        </p:txBody>
      </p:sp>
      <p:pic>
        <p:nvPicPr>
          <p:cNvPr id="71683" name="Picture 2"/>
          <p:cNvPicPr>
            <a:picLocks noChangeAspect="1" noChangeArrowheads="1"/>
          </p:cNvPicPr>
          <p:nvPr/>
        </p:nvPicPr>
        <p:blipFill>
          <a:blip r:embed="rId3"/>
          <a:srcRect/>
          <a:stretch>
            <a:fillRect/>
          </a:stretch>
        </p:blipFill>
        <p:spPr bwMode="auto">
          <a:xfrm>
            <a:off x="4467225" y="1441450"/>
            <a:ext cx="4378325" cy="4564063"/>
          </a:xfrm>
          <a:prstGeom prst="rect">
            <a:avLst/>
          </a:prstGeom>
          <a:noFill/>
          <a:ln w="9525">
            <a:noFill/>
            <a:prstDash val="dash"/>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231775"/>
            <a:ext cx="184150" cy="677863"/>
          </a:xfrm>
        </p:spPr>
        <p:txBody>
          <a:bodyPr/>
          <a:lstStyle/>
          <a:p>
            <a:endParaRPr lang="en-US" smtClean="0"/>
          </a:p>
        </p:txBody>
      </p:sp>
      <p:sp>
        <p:nvSpPr>
          <p:cNvPr id="73730" name="Rectangle 3"/>
          <p:cNvSpPr>
            <a:spLocks noGrp="1" noChangeArrowheads="1"/>
          </p:cNvSpPr>
          <p:nvPr>
            <p:ph type="body" idx="1"/>
          </p:nvPr>
        </p:nvSpPr>
        <p:spPr>
          <a:xfrm>
            <a:off x="15875" y="2039938"/>
            <a:ext cx="8978900" cy="4527550"/>
          </a:xfrm>
        </p:spPr>
        <p:txBody>
          <a:bodyPr/>
          <a:lstStyle/>
          <a:p>
            <a:pPr algn="ctr">
              <a:buFont typeface="Wingdings" pitchFamily="2" charset="2"/>
              <a:buNone/>
            </a:pPr>
            <a:r>
              <a:rPr lang="en-US" sz="4000" smtClean="0"/>
              <a:t>Thank you!</a:t>
            </a:r>
          </a:p>
          <a:p>
            <a:pPr algn="ctr">
              <a:buFont typeface="Wingdings" pitchFamily="2" charset="2"/>
              <a:buNone/>
            </a:pPr>
            <a:endParaRPr lang="en-US" sz="4000" smtClean="0"/>
          </a:p>
          <a:p>
            <a:pPr algn="ctr">
              <a:buFont typeface="Wingdings" pitchFamily="2" charset="2"/>
              <a:buNone/>
            </a:pPr>
            <a:r>
              <a:rPr lang="en-GB" smtClean="0"/>
              <a:t>Metrics Report is available as a free download from </a:t>
            </a:r>
          </a:p>
          <a:p>
            <a:pPr algn="ctr">
              <a:buFont typeface="Wingdings" pitchFamily="2" charset="2"/>
              <a:buNone/>
            </a:pPr>
            <a:r>
              <a:rPr lang="en-GB" smtClean="0"/>
              <a:t>DeviceAnywhere website in News/Events section:</a:t>
            </a:r>
          </a:p>
          <a:p>
            <a:pPr algn="ctr">
              <a:buFont typeface="Wingdings" pitchFamily="2" charset="2"/>
              <a:buNone/>
            </a:pPr>
            <a:r>
              <a:rPr lang="en-GB" smtClean="0">
                <a:solidFill>
                  <a:schemeClr val="accent2"/>
                </a:solidFill>
              </a:rPr>
              <a:t>	</a:t>
            </a:r>
            <a:r>
              <a:rPr lang="en-GB" smtClean="0">
                <a:solidFill>
                  <a:schemeClr val="accent2"/>
                </a:solidFill>
                <a:hlinkClick r:id="rId3"/>
              </a:rPr>
              <a:t>http://www.deviceanywhere.com/metrics-reports.html</a:t>
            </a:r>
            <a:r>
              <a:rPr lang="en-GB" smtClean="0">
                <a:solidFill>
                  <a:schemeClr val="accent2"/>
                </a:solidFill>
              </a:rPr>
              <a:t> </a:t>
            </a:r>
          </a:p>
          <a:p>
            <a:pPr algn="ctr">
              <a:buFont typeface="Wingdings" pitchFamily="2" charset="2"/>
              <a:buNone/>
            </a:pPr>
            <a:endParaRPr lang="en-US" sz="4000" smtClean="0"/>
          </a:p>
          <a:p>
            <a:pPr algn="ctr">
              <a:buFont typeface="Wingdings" pitchFamily="2" charset="2"/>
              <a:buNone/>
            </a:pPr>
            <a:r>
              <a:rPr lang="en-US" sz="4000" smtClean="0"/>
              <a:t>Come to our stand and take in a demo!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627063" y="265113"/>
            <a:ext cx="3292475" cy="611187"/>
          </a:xfrm>
        </p:spPr>
        <p:txBody>
          <a:bodyPr/>
          <a:lstStyle/>
          <a:p>
            <a:pPr eaLnBrk="1" hangingPunct="1">
              <a:defRPr/>
            </a:pPr>
            <a:r>
              <a:rPr lang="en-US" sz="2800" smtClean="0">
                <a:effectLst>
                  <a:outerShdw blurRad="38100" dist="38100" dir="2700000" algn="tl">
                    <a:srgbClr val="C0C0C0"/>
                  </a:outerShdw>
                </a:effectLst>
              </a:rPr>
              <a:t>Company Overview</a:t>
            </a:r>
          </a:p>
        </p:txBody>
      </p:sp>
      <p:sp>
        <p:nvSpPr>
          <p:cNvPr id="28674" name="Rectangle 3"/>
          <p:cNvSpPr>
            <a:spLocks noGrp="1" noChangeArrowheads="1"/>
          </p:cNvSpPr>
          <p:nvPr>
            <p:ph type="body" idx="4294967295"/>
          </p:nvPr>
        </p:nvSpPr>
        <p:spPr>
          <a:xfrm>
            <a:off x="292100" y="1327150"/>
            <a:ext cx="5192713" cy="5870575"/>
          </a:xfrm>
        </p:spPr>
        <p:txBody>
          <a:bodyPr wrap="square"/>
          <a:lstStyle/>
          <a:p>
            <a:pPr eaLnBrk="1" hangingPunct="1">
              <a:lnSpc>
                <a:spcPct val="80000"/>
              </a:lnSpc>
              <a:spcBef>
                <a:spcPts val="400"/>
              </a:spcBef>
            </a:pPr>
            <a:r>
              <a:rPr lang="en-US" sz="2400" smtClean="0">
                <a:solidFill>
                  <a:srgbClr val="5C5C5C"/>
                </a:solidFill>
                <a:cs typeface="Arial" charset="0"/>
              </a:rPr>
              <a:t>Founded in 2003, privately held, VC funded (Motorola Ventures and France Telecom)</a:t>
            </a:r>
          </a:p>
          <a:p>
            <a:pPr eaLnBrk="1" hangingPunct="1">
              <a:lnSpc>
                <a:spcPct val="80000"/>
              </a:lnSpc>
              <a:spcBef>
                <a:spcPts val="400"/>
              </a:spcBef>
              <a:buFont typeface="Wingdings" pitchFamily="2" charset="2"/>
              <a:buNone/>
            </a:pPr>
            <a:endParaRPr lang="en-US" sz="2400" smtClean="0">
              <a:solidFill>
                <a:srgbClr val="5C5C5C"/>
              </a:solidFill>
              <a:cs typeface="Arial" charset="0"/>
            </a:endParaRPr>
          </a:p>
          <a:p>
            <a:pPr eaLnBrk="1" hangingPunct="1">
              <a:lnSpc>
                <a:spcPct val="80000"/>
              </a:lnSpc>
              <a:spcBef>
                <a:spcPts val="400"/>
              </a:spcBef>
            </a:pPr>
            <a:r>
              <a:rPr lang="en-US" sz="2400" smtClean="0">
                <a:solidFill>
                  <a:srgbClr val="5C5C5C"/>
                </a:solidFill>
                <a:cs typeface="Arial" charset="0"/>
              </a:rPr>
              <a:t>150 employees worldwide, with operations in California (HQ), Tucson, New York, London, Paris, Munich, Madrid, Milan, Brazil, and Toronto</a:t>
            </a:r>
          </a:p>
          <a:p>
            <a:pPr eaLnBrk="1" hangingPunct="1">
              <a:lnSpc>
                <a:spcPct val="80000"/>
              </a:lnSpc>
              <a:spcBef>
                <a:spcPts val="400"/>
              </a:spcBef>
              <a:buFont typeface="Wingdings" pitchFamily="2" charset="2"/>
              <a:buNone/>
            </a:pPr>
            <a:endParaRPr lang="en-US" sz="2400" smtClean="0">
              <a:solidFill>
                <a:srgbClr val="5C5C5C"/>
              </a:solidFill>
              <a:cs typeface="Arial" charset="0"/>
            </a:endParaRPr>
          </a:p>
          <a:p>
            <a:pPr eaLnBrk="1" hangingPunct="1">
              <a:lnSpc>
                <a:spcPct val="80000"/>
              </a:lnSpc>
              <a:spcBef>
                <a:spcPts val="400"/>
              </a:spcBef>
            </a:pPr>
            <a:r>
              <a:rPr lang="en-US" sz="2400" smtClean="0">
                <a:solidFill>
                  <a:srgbClr val="5C5C5C"/>
                </a:solidFill>
                <a:cs typeface="Arial" charset="0"/>
              </a:rPr>
              <a:t>Products and services for development, testing, and quality assurance of mobile applications </a:t>
            </a:r>
          </a:p>
          <a:p>
            <a:pPr eaLnBrk="1" hangingPunct="1">
              <a:lnSpc>
                <a:spcPct val="80000"/>
              </a:lnSpc>
              <a:spcBef>
                <a:spcPts val="400"/>
              </a:spcBef>
              <a:buFont typeface="Wingdings" pitchFamily="2" charset="2"/>
              <a:buNone/>
            </a:pPr>
            <a:endParaRPr lang="en-US" sz="2400" smtClean="0">
              <a:solidFill>
                <a:srgbClr val="5C5C5C"/>
              </a:solidFill>
              <a:cs typeface="Arial" charset="0"/>
            </a:endParaRPr>
          </a:p>
          <a:p>
            <a:pPr lvl="1" eaLnBrk="1" hangingPunct="1">
              <a:lnSpc>
                <a:spcPct val="80000"/>
              </a:lnSpc>
              <a:spcBef>
                <a:spcPts val="400"/>
              </a:spcBef>
              <a:buFont typeface="Arial" charset="0"/>
              <a:buNone/>
            </a:pPr>
            <a:endParaRPr lang="en-US" smtClean="0">
              <a:solidFill>
                <a:srgbClr val="5C5C5C"/>
              </a:solidFill>
              <a:cs typeface="Arial" charset="0"/>
            </a:endParaRPr>
          </a:p>
          <a:p>
            <a:pPr eaLnBrk="1" hangingPunct="1">
              <a:lnSpc>
                <a:spcPct val="80000"/>
              </a:lnSpc>
              <a:spcBef>
                <a:spcPts val="400"/>
              </a:spcBef>
            </a:pPr>
            <a:r>
              <a:rPr lang="en-US" sz="2400" smtClean="0">
                <a:solidFill>
                  <a:srgbClr val="5C5C5C"/>
                </a:solidFill>
                <a:cs typeface="Arial" charset="0"/>
              </a:rPr>
              <a:t>Flagship product, </a:t>
            </a:r>
            <a:r>
              <a:rPr lang="en-US" sz="2400" b="1" smtClean="0">
                <a:solidFill>
                  <a:srgbClr val="5C5C5C"/>
                </a:solidFill>
                <a:cs typeface="Arial" charset="0"/>
              </a:rPr>
              <a:t>DeviceAnywhere Test Center™</a:t>
            </a:r>
            <a:r>
              <a:rPr lang="en-US" sz="2400" smtClean="0">
                <a:solidFill>
                  <a:srgbClr val="5C5C5C"/>
                </a:solidFill>
                <a:cs typeface="Arial" charset="0"/>
              </a:rPr>
              <a:t> </a:t>
            </a:r>
          </a:p>
          <a:p>
            <a:pPr eaLnBrk="1" hangingPunct="1">
              <a:lnSpc>
                <a:spcPct val="80000"/>
              </a:lnSpc>
              <a:buFont typeface="Wingdings" pitchFamily="2" charset="2"/>
              <a:buNone/>
            </a:pPr>
            <a:endParaRPr lang="en-US" sz="2400" smtClean="0">
              <a:solidFill>
                <a:schemeClr val="tx1"/>
              </a:solidFill>
              <a:cs typeface="Arial" charset="0"/>
            </a:endParaRPr>
          </a:p>
        </p:txBody>
      </p:sp>
      <p:pic>
        <p:nvPicPr>
          <p:cNvPr id="28675" name="Picture 4" descr="200520879-001"/>
          <p:cNvPicPr>
            <a:picLocks noChangeAspect="1" noChangeArrowheads="1"/>
          </p:cNvPicPr>
          <p:nvPr/>
        </p:nvPicPr>
        <p:blipFill>
          <a:blip r:embed="rId3"/>
          <a:srcRect/>
          <a:stretch>
            <a:fillRect/>
          </a:stretch>
        </p:blipFill>
        <p:spPr bwMode="auto">
          <a:xfrm>
            <a:off x="5749925" y="1371600"/>
            <a:ext cx="3203575" cy="4745038"/>
          </a:xfrm>
          <a:prstGeom prst="rect">
            <a:avLst/>
          </a:prstGeom>
          <a:noFill/>
          <a:ln w="9525">
            <a:solidFill>
              <a:srgbClr val="5C5C5C"/>
            </a:solidFill>
            <a:miter lim="800000"/>
            <a:headEnd/>
            <a:tailEnd/>
          </a:ln>
        </p:spPr>
      </p:pic>
      <p:sp>
        <p:nvSpPr>
          <p:cNvPr id="28676" name="Rectangle 6"/>
          <p:cNvSpPr>
            <a:spLocks noChangeArrowheads="1"/>
          </p:cNvSpPr>
          <p:nvPr/>
        </p:nvSpPr>
        <p:spPr bwMode="auto">
          <a:xfrm>
            <a:off x="187325" y="1314450"/>
            <a:ext cx="5454650" cy="5365750"/>
          </a:xfrm>
          <a:prstGeom prst="rect">
            <a:avLst/>
          </a:prstGeom>
          <a:noFill/>
          <a:ln w="9525">
            <a:noFill/>
            <a:miter lim="800000"/>
            <a:headEnd/>
            <a:tailEnd/>
          </a:ln>
        </p:spPr>
        <p:txBody>
          <a:bodyPr tIns="91440" bIns="91440" anchor="ctr">
            <a:spAutoFit/>
          </a:bodyPr>
          <a:lstStyle/>
          <a:p>
            <a:pPr>
              <a:spcBef>
                <a:spcPct val="50000"/>
              </a:spcBef>
            </a:pP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p:cNvPicPr>
            <a:picLocks noChangeAspect="1" noChangeArrowheads="1"/>
          </p:cNvPicPr>
          <p:nvPr/>
        </p:nvPicPr>
        <p:blipFill>
          <a:blip r:embed="rId3"/>
          <a:srcRect/>
          <a:stretch>
            <a:fillRect/>
          </a:stretch>
        </p:blipFill>
        <p:spPr bwMode="auto">
          <a:xfrm>
            <a:off x="6704013" y="1993900"/>
            <a:ext cx="2439987" cy="3078163"/>
          </a:xfrm>
          <a:prstGeom prst="rect">
            <a:avLst/>
          </a:prstGeom>
          <a:noFill/>
          <a:ln w="9525">
            <a:noFill/>
            <a:prstDash val="dash"/>
            <a:miter lim="800000"/>
            <a:headEnd/>
            <a:tailEnd/>
          </a:ln>
        </p:spPr>
      </p:pic>
      <p:sp>
        <p:nvSpPr>
          <p:cNvPr id="30722" name="Rectangle 2"/>
          <p:cNvSpPr>
            <a:spLocks noGrp="1" noChangeArrowheads="1"/>
          </p:cNvSpPr>
          <p:nvPr>
            <p:ph type="title" idx="4294967295"/>
          </p:nvPr>
        </p:nvSpPr>
        <p:spPr>
          <a:xfrm>
            <a:off x="685800" y="234950"/>
            <a:ext cx="6048375" cy="671513"/>
          </a:xfrm>
        </p:spPr>
        <p:txBody>
          <a:bodyPr/>
          <a:lstStyle/>
          <a:p>
            <a:r>
              <a:rPr lang="en-US" smtClean="0"/>
              <a:t>Industry Challenges in Summary</a:t>
            </a:r>
          </a:p>
        </p:txBody>
      </p:sp>
      <p:sp>
        <p:nvSpPr>
          <p:cNvPr id="30723" name="Rectangle 3"/>
          <p:cNvSpPr>
            <a:spLocks noGrp="1" noChangeArrowheads="1"/>
          </p:cNvSpPr>
          <p:nvPr>
            <p:ph type="body" idx="4294967295"/>
          </p:nvPr>
        </p:nvSpPr>
        <p:spPr>
          <a:xfrm>
            <a:off x="190500" y="2263775"/>
            <a:ext cx="6653213" cy="4341813"/>
          </a:xfrm>
        </p:spPr>
        <p:txBody>
          <a:bodyPr wrap="square"/>
          <a:lstStyle/>
          <a:p>
            <a:pPr>
              <a:spcAft>
                <a:spcPct val="35000"/>
              </a:spcAft>
              <a:buFont typeface="Wingdings" pitchFamily="2" charset="2"/>
              <a:buNone/>
            </a:pPr>
            <a:r>
              <a:rPr lang="en-US" sz="1600" b="1" u="sng" smtClean="0">
                <a:solidFill>
                  <a:srgbClr val="5C5C5C"/>
                </a:solidFill>
              </a:rPr>
              <a:t>The Challenge</a:t>
            </a:r>
          </a:p>
          <a:p>
            <a:pPr>
              <a:spcAft>
                <a:spcPct val="35000"/>
              </a:spcAft>
            </a:pPr>
            <a:r>
              <a:rPr lang="en-US" sz="1600" smtClean="0">
                <a:solidFill>
                  <a:srgbClr val="5C5C5C"/>
                </a:solidFill>
              </a:rPr>
              <a:t>Mobile device, OS, network and platform fragmentation</a:t>
            </a:r>
          </a:p>
          <a:p>
            <a:pPr>
              <a:spcAft>
                <a:spcPct val="10000"/>
              </a:spcAft>
            </a:pPr>
            <a:r>
              <a:rPr lang="en-US" sz="1600" smtClean="0">
                <a:solidFill>
                  <a:srgbClr val="5C5C5C"/>
                </a:solidFill>
              </a:rPr>
              <a:t>Offshore locations/disparate teams</a:t>
            </a:r>
          </a:p>
          <a:p>
            <a:pPr>
              <a:spcAft>
                <a:spcPct val="10000"/>
              </a:spcAft>
            </a:pPr>
            <a:r>
              <a:rPr lang="en-US" sz="1600" smtClean="0">
                <a:solidFill>
                  <a:srgbClr val="5C5C5C"/>
                </a:solidFill>
              </a:rPr>
              <a:t>No easy way to communicate device/application issues during development/testing phase </a:t>
            </a:r>
            <a:endParaRPr lang="en-US" sz="1600" b="1" smtClean="0">
              <a:solidFill>
                <a:srgbClr val="5C5C5C"/>
              </a:solidFill>
            </a:endParaRPr>
          </a:p>
          <a:p>
            <a:pPr>
              <a:spcAft>
                <a:spcPct val="50000"/>
              </a:spcAft>
              <a:buFont typeface="Wingdings" pitchFamily="2" charset="2"/>
              <a:buNone/>
            </a:pPr>
            <a:r>
              <a:rPr lang="en-US" sz="1600" b="1" u="sng" smtClean="0">
                <a:solidFill>
                  <a:srgbClr val="5C5C5C"/>
                </a:solidFill>
              </a:rPr>
              <a:t>The Solution:  </a:t>
            </a:r>
            <a:r>
              <a:rPr lang="en-US" sz="1600" b="1" smtClean="0">
                <a:solidFill>
                  <a:srgbClr val="5C5C5C"/>
                </a:solidFill>
              </a:rPr>
              <a:t>DeviceAnywhere</a:t>
            </a:r>
            <a:r>
              <a:rPr lang="en-US" sz="1600" b="1" smtClean="0">
                <a:solidFill>
                  <a:srgbClr val="5C5C5C"/>
                </a:solidFill>
                <a:cs typeface="Arial" charset="0"/>
              </a:rPr>
              <a:t> Test Center™ – </a:t>
            </a:r>
            <a:r>
              <a:rPr lang="en-US" sz="1600" smtClean="0">
                <a:solidFill>
                  <a:srgbClr val="5C5C5C"/>
                </a:solidFill>
              </a:rPr>
              <a:t>24x7 remote access to 2000+ mobile devices connected 30 worldwide carrier networks across U.S. Europe, Canada and Latin America.</a:t>
            </a:r>
          </a:p>
          <a:p>
            <a:r>
              <a:rPr lang="en-US" sz="1600" smtClean="0">
                <a:solidFill>
                  <a:srgbClr val="5C5C5C"/>
                </a:solidFill>
              </a:rPr>
              <a:t>Test any mobile application, content, or website on the device</a:t>
            </a:r>
          </a:p>
          <a:p>
            <a:r>
              <a:rPr lang="en-US" sz="1600" smtClean="0">
                <a:solidFill>
                  <a:srgbClr val="5C5C5C"/>
                </a:solidFill>
              </a:rPr>
              <a:t>Reporting and collaboration features</a:t>
            </a:r>
          </a:p>
          <a:p>
            <a:r>
              <a:rPr lang="en-US" sz="1600" smtClean="0">
                <a:solidFill>
                  <a:srgbClr val="5C5C5C"/>
                </a:solidFill>
              </a:rPr>
              <a:t>On-demand online access means no need to purchase devices or service plans</a:t>
            </a:r>
          </a:p>
          <a:p>
            <a:r>
              <a:rPr lang="en-US" sz="1600" smtClean="0">
                <a:solidFill>
                  <a:srgbClr val="5C5C5C"/>
                </a:solidFill>
              </a:rPr>
              <a:t>SaaS solution with a no-contract monthly subscription and usage based pricing model</a:t>
            </a:r>
            <a:endParaRPr lang="en-US" sz="1600" smtClean="0">
              <a:solidFill>
                <a:srgbClr val="5C5C5C"/>
              </a:solidFill>
              <a:cs typeface="Arial" charset="0"/>
            </a:endParaRPr>
          </a:p>
        </p:txBody>
      </p:sp>
      <p:sp>
        <p:nvSpPr>
          <p:cNvPr id="5125" name="Text Box 5"/>
          <p:cNvSpPr txBox="1">
            <a:spLocks noChangeArrowheads="1"/>
          </p:cNvSpPr>
          <p:nvPr/>
        </p:nvSpPr>
        <p:spPr bwMode="auto">
          <a:xfrm>
            <a:off x="198438" y="1404938"/>
            <a:ext cx="6934200" cy="677862"/>
          </a:xfrm>
          <a:prstGeom prst="rect">
            <a:avLst/>
          </a:prstGeom>
          <a:noFill/>
          <a:ln w="9525">
            <a:noFill/>
            <a:prstDash val="dash"/>
            <a:miter lim="800000"/>
            <a:headEnd/>
            <a:tailEnd/>
          </a:ln>
        </p:spPr>
        <p:txBody>
          <a:bodyPr tIns="91440" bIns="91440">
            <a:spAutoFit/>
          </a:bodyPr>
          <a:lstStyle/>
          <a:p>
            <a:pPr>
              <a:spcBef>
                <a:spcPct val="50000"/>
              </a:spcBef>
              <a:defRPr/>
            </a:pPr>
            <a:r>
              <a:rPr lang="en-US" dirty="0">
                <a:solidFill>
                  <a:schemeClr val="tx1"/>
                </a:solidFill>
                <a:latin typeface="+mj-lt"/>
              </a:rPr>
              <a:t>Regardless of the product or service– Mobile Application Testing is</a:t>
            </a:r>
            <a:r>
              <a:rPr lang="en-US" b="1" dirty="0">
                <a:solidFill>
                  <a:schemeClr val="tx1"/>
                </a:solidFill>
                <a:latin typeface="+mj-lt"/>
              </a:rPr>
              <a:t> </a:t>
            </a:r>
            <a:r>
              <a:rPr lang="en-US" b="1" u="sng" dirty="0">
                <a:solidFill>
                  <a:schemeClr val="tx1"/>
                </a:solidFill>
                <a:latin typeface="+mj-lt"/>
              </a:rPr>
              <a:t>imperative</a:t>
            </a:r>
            <a:r>
              <a:rPr lang="en-US" b="1" dirty="0">
                <a:solidFill>
                  <a:schemeClr val="tx1"/>
                </a:solidFill>
                <a:latin typeface="+mj-lt"/>
              </a:rPr>
              <a:t>:  </a:t>
            </a:r>
            <a:r>
              <a:rPr lang="en-US" b="1" i="1" dirty="0">
                <a:latin typeface="+mj-lt"/>
              </a:rPr>
              <a:t>Test early, test often, test on the actual device.</a:t>
            </a:r>
            <a:r>
              <a:rPr lang="en-US" b="1" dirty="0">
                <a:latin typeface="+mj-lt"/>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611188" y="268288"/>
            <a:ext cx="8140700" cy="546100"/>
          </a:xfrm>
          <a:prstGeom prst="rect">
            <a:avLst/>
          </a:prstGeom>
          <a:noFill/>
          <a:ln w="9525">
            <a:noFill/>
            <a:miter lim="800000"/>
            <a:headEnd/>
            <a:tailEnd/>
          </a:ln>
        </p:spPr>
        <p:txBody>
          <a:bodyPr/>
          <a:lstStyle/>
          <a:p>
            <a:pPr eaLnBrk="0" hangingPunct="0"/>
            <a:r>
              <a:rPr lang="en-US" sz="2800">
                <a:solidFill>
                  <a:srgbClr val="254B71"/>
                </a:solidFill>
                <a:latin typeface="Arial" charset="0"/>
              </a:rPr>
              <a:t>How it Works</a:t>
            </a:r>
          </a:p>
        </p:txBody>
      </p:sp>
      <p:pic>
        <p:nvPicPr>
          <p:cNvPr id="32770" name="Picture 3" descr="DeviceAnywhere_TestCenter_Rack_2009"/>
          <p:cNvPicPr>
            <a:picLocks noChangeAspect="1" noChangeArrowheads="1"/>
          </p:cNvPicPr>
          <p:nvPr/>
        </p:nvPicPr>
        <p:blipFill>
          <a:blip r:embed="rId3"/>
          <a:srcRect/>
          <a:stretch>
            <a:fillRect/>
          </a:stretch>
        </p:blipFill>
        <p:spPr bwMode="auto">
          <a:xfrm>
            <a:off x="0" y="990600"/>
            <a:ext cx="9144000" cy="6129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device_integration"/>
          <p:cNvPicPr>
            <a:picLocks noChangeAspect="1" noChangeArrowheads="1"/>
          </p:cNvPicPr>
          <p:nvPr/>
        </p:nvPicPr>
        <p:blipFill>
          <a:blip r:embed="rId3"/>
          <a:srcRect/>
          <a:stretch>
            <a:fillRect/>
          </a:stretch>
        </p:blipFill>
        <p:spPr bwMode="auto">
          <a:xfrm>
            <a:off x="104775" y="1285875"/>
            <a:ext cx="8924925" cy="2800350"/>
          </a:xfrm>
          <a:prstGeom prst="rect">
            <a:avLst/>
          </a:prstGeom>
          <a:noFill/>
          <a:ln w="9525">
            <a:noFill/>
            <a:miter lim="800000"/>
            <a:headEnd/>
            <a:tailEnd/>
          </a:ln>
        </p:spPr>
      </p:pic>
      <p:sp>
        <p:nvSpPr>
          <p:cNvPr id="34818" name="Rectangle 35"/>
          <p:cNvSpPr>
            <a:spLocks noChangeArrowheads="1"/>
          </p:cNvSpPr>
          <p:nvPr/>
        </p:nvSpPr>
        <p:spPr bwMode="auto">
          <a:xfrm>
            <a:off x="674688" y="239713"/>
            <a:ext cx="5154612" cy="611187"/>
          </a:xfrm>
          <a:prstGeom prst="rect">
            <a:avLst/>
          </a:prstGeom>
          <a:noFill/>
          <a:ln w="9525">
            <a:noFill/>
            <a:prstDash val="dash"/>
            <a:miter lim="800000"/>
            <a:headEnd/>
            <a:tailEnd/>
          </a:ln>
        </p:spPr>
        <p:txBody>
          <a:bodyPr wrap="none" tIns="91440" bIns="91440" anchor="ctr">
            <a:spAutoFit/>
          </a:bodyPr>
          <a:lstStyle/>
          <a:p>
            <a:pPr eaLnBrk="0" hangingPunct="0"/>
            <a:r>
              <a:rPr lang="en-US" sz="2800">
                <a:solidFill>
                  <a:srgbClr val="254B71"/>
                </a:solidFill>
                <a:latin typeface="Arial" charset="0"/>
                <a:ea typeface="ＭＳ Ｐゴシック"/>
                <a:cs typeface="ＭＳ Ｐゴシック"/>
              </a:rPr>
              <a:t>Direct-To-Device</a:t>
            </a:r>
            <a:r>
              <a:rPr lang="en-US" sz="2800">
                <a:solidFill>
                  <a:srgbClr val="254B71"/>
                </a:solidFill>
                <a:latin typeface="Arial" charset="0"/>
                <a:ea typeface="ＭＳ Ｐゴシック"/>
                <a:cs typeface="Arial" charset="0"/>
              </a:rPr>
              <a:t>™ Technology</a:t>
            </a:r>
          </a:p>
        </p:txBody>
      </p:sp>
      <p:sp>
        <p:nvSpPr>
          <p:cNvPr id="34819" name="Text Box 37"/>
          <p:cNvSpPr txBox="1">
            <a:spLocks noChangeArrowheads="1"/>
          </p:cNvSpPr>
          <p:nvPr/>
        </p:nvSpPr>
        <p:spPr bwMode="auto">
          <a:xfrm>
            <a:off x="1876425" y="4300538"/>
            <a:ext cx="5184775" cy="2286000"/>
          </a:xfrm>
          <a:prstGeom prst="rect">
            <a:avLst/>
          </a:prstGeom>
          <a:noFill/>
          <a:ln w="9525">
            <a:noFill/>
            <a:prstDash val="dash"/>
            <a:miter lim="800000"/>
            <a:headEnd/>
            <a:tailEnd/>
          </a:ln>
        </p:spPr>
        <p:txBody>
          <a:bodyPr tIns="91440" bIns="91440">
            <a:spAutoFit/>
          </a:bodyPr>
          <a:lstStyle/>
          <a:p>
            <a:pPr>
              <a:spcBef>
                <a:spcPct val="50000"/>
              </a:spcBef>
            </a:pPr>
            <a:r>
              <a:rPr lang="en-US" sz="1300" b="1">
                <a:solidFill>
                  <a:srgbClr val="254B71"/>
                </a:solidFill>
                <a:latin typeface="Arial" charset="0"/>
                <a:ea typeface="ＭＳ Ｐゴシック"/>
                <a:cs typeface="ＭＳ Ｐゴシック"/>
              </a:rPr>
              <a:t>Direct connections to every device input and output allowing for full device functionality; as if the device were in your hand:</a:t>
            </a:r>
          </a:p>
          <a:p>
            <a:pPr>
              <a:spcBef>
                <a:spcPct val="50000"/>
              </a:spcBef>
              <a:buClr>
                <a:srgbClr val="FF9933"/>
              </a:buClr>
              <a:buFont typeface="Wingdings" pitchFamily="2" charset="2"/>
              <a:buChar char="§"/>
            </a:pPr>
            <a:r>
              <a:rPr lang="en-US" sz="1300">
                <a:solidFill>
                  <a:srgbClr val="5C5C5C"/>
                </a:solidFill>
                <a:latin typeface="Arial" charset="0"/>
                <a:ea typeface="ＭＳ Ｐゴシック"/>
                <a:cs typeface="ＭＳ Ｐゴシック"/>
              </a:rPr>
              <a:t>  Pressing buttons</a:t>
            </a:r>
          </a:p>
          <a:p>
            <a:pPr>
              <a:spcBef>
                <a:spcPct val="50000"/>
              </a:spcBef>
              <a:buClr>
                <a:srgbClr val="FF9933"/>
              </a:buClr>
              <a:buFont typeface="Wingdings" pitchFamily="2" charset="2"/>
              <a:buChar char="§"/>
            </a:pPr>
            <a:r>
              <a:rPr lang="en-US" sz="1300">
                <a:solidFill>
                  <a:srgbClr val="5C5C5C"/>
                </a:solidFill>
                <a:latin typeface="Arial" charset="0"/>
                <a:ea typeface="ＭＳ Ｐゴシック"/>
                <a:cs typeface="ＭＳ Ｐゴシック"/>
              </a:rPr>
              <a:t>  Opening and closing flip phones, tapping touch screens, </a:t>
            </a:r>
            <a:br>
              <a:rPr lang="en-US" sz="1300">
                <a:solidFill>
                  <a:srgbClr val="5C5C5C"/>
                </a:solidFill>
                <a:latin typeface="Arial" charset="0"/>
                <a:ea typeface="ＭＳ Ｐゴシック"/>
                <a:cs typeface="ＭＳ Ｐゴシック"/>
              </a:rPr>
            </a:br>
            <a:r>
              <a:rPr lang="en-US" sz="1300">
                <a:solidFill>
                  <a:srgbClr val="5C5C5C"/>
                </a:solidFill>
                <a:latin typeface="Arial" charset="0"/>
                <a:ea typeface="ＭＳ Ｐゴシック"/>
                <a:cs typeface="ＭＳ Ｐゴシック"/>
              </a:rPr>
              <a:t>    connecting/disconnecting the battery, accelerometer support</a:t>
            </a:r>
          </a:p>
          <a:p>
            <a:pPr>
              <a:spcBef>
                <a:spcPct val="50000"/>
              </a:spcBef>
              <a:buClr>
                <a:srgbClr val="FF9933"/>
              </a:buClr>
              <a:buFont typeface="Wingdings" pitchFamily="2" charset="2"/>
              <a:buChar char="§"/>
            </a:pPr>
            <a:r>
              <a:rPr lang="en-US" sz="1300">
                <a:solidFill>
                  <a:srgbClr val="5C5C5C"/>
                </a:solidFill>
                <a:latin typeface="Arial" charset="0"/>
                <a:ea typeface="ＭＳ Ｐゴシック"/>
                <a:cs typeface="ＭＳ Ｐゴシック"/>
              </a:rPr>
              <a:t>  View the LCD with accurate pixel-by-pixel displays</a:t>
            </a:r>
          </a:p>
          <a:p>
            <a:pPr>
              <a:spcBef>
                <a:spcPct val="50000"/>
              </a:spcBef>
              <a:buClr>
                <a:srgbClr val="FF9933"/>
              </a:buClr>
              <a:buFont typeface="Wingdings" pitchFamily="2" charset="2"/>
              <a:buChar char="§"/>
            </a:pPr>
            <a:r>
              <a:rPr lang="en-US" sz="1300">
                <a:solidFill>
                  <a:srgbClr val="5C5C5C"/>
                </a:solidFill>
                <a:latin typeface="Arial" charset="0"/>
                <a:ea typeface="ＭＳ Ｐゴシック"/>
                <a:cs typeface="ＭＳ Ｐゴシック"/>
              </a:rPr>
              <a:t>  Listen to ringers and speakers</a:t>
            </a:r>
          </a:p>
          <a:p>
            <a:pPr>
              <a:spcBef>
                <a:spcPct val="50000"/>
              </a:spcBef>
              <a:buClr>
                <a:srgbClr val="E28304"/>
              </a:buClr>
              <a:buFont typeface="Wingdings" pitchFamily="2" charset="2"/>
              <a:buChar char="ü"/>
            </a:pPr>
            <a:endParaRPr lang="en-US" sz="1300">
              <a:solidFill>
                <a:schemeClr val="tx1"/>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p:cNvSpPr>
          <p:nvPr/>
        </p:nvSpPr>
        <p:spPr bwMode="auto">
          <a:xfrm>
            <a:off x="685800" y="238125"/>
            <a:ext cx="6680200" cy="671513"/>
          </a:xfrm>
          <a:prstGeom prst="rect">
            <a:avLst/>
          </a:prstGeom>
          <a:noFill/>
          <a:ln w="9525">
            <a:noFill/>
            <a:prstDash val="dash"/>
            <a:miter lim="800000"/>
            <a:headEnd/>
            <a:tailEnd/>
          </a:ln>
        </p:spPr>
        <p:txBody>
          <a:bodyPr wrap="none" tIns="91440" bIns="91440" anchor="ctr">
            <a:spAutoFit/>
          </a:bodyPr>
          <a:lstStyle/>
          <a:p>
            <a:pPr eaLnBrk="0" hangingPunct="0"/>
            <a:r>
              <a:rPr lang="en-US" sz="3200">
                <a:solidFill>
                  <a:srgbClr val="254B71"/>
                </a:solidFill>
                <a:latin typeface="Arial" charset="0"/>
                <a:ea typeface="ＭＳ Ｐゴシック"/>
                <a:cs typeface="ＭＳ Ｐゴシック"/>
              </a:rPr>
              <a:t>Test Center</a:t>
            </a:r>
            <a:r>
              <a:rPr lang="en-US" sz="3200">
                <a:solidFill>
                  <a:srgbClr val="254B71"/>
                </a:solidFill>
                <a:latin typeface="Arial" charset="0"/>
                <a:ea typeface="ＭＳ Ｐゴシック"/>
                <a:cs typeface="Arial" charset="0"/>
              </a:rPr>
              <a:t>™ </a:t>
            </a:r>
            <a:r>
              <a:rPr lang="en-US" sz="3200">
                <a:solidFill>
                  <a:srgbClr val="254B71"/>
                </a:solidFill>
                <a:latin typeface="Arial" charset="0"/>
                <a:ea typeface="ＭＳ Ｐゴシック"/>
                <a:cs typeface="ＭＳ Ｐゴシック"/>
              </a:rPr>
              <a:t>Customer Ecosystem</a:t>
            </a:r>
          </a:p>
        </p:txBody>
      </p:sp>
      <p:pic>
        <p:nvPicPr>
          <p:cNvPr id="36866" name="Picture 134" descr="circle-logo.jpg"/>
          <p:cNvPicPr>
            <a:picLocks noChangeAspect="1"/>
          </p:cNvPicPr>
          <p:nvPr/>
        </p:nvPicPr>
        <p:blipFill>
          <a:blip r:embed="rId3"/>
          <a:srcRect/>
          <a:stretch>
            <a:fillRect/>
          </a:stretch>
        </p:blipFill>
        <p:spPr bwMode="auto">
          <a:xfrm>
            <a:off x="1930400" y="1349375"/>
            <a:ext cx="5154613" cy="5102225"/>
          </a:xfrm>
          <a:prstGeom prst="rect">
            <a:avLst/>
          </a:prstGeom>
          <a:noFill/>
          <a:ln w="9525">
            <a:noFill/>
            <a:miter lim="800000"/>
            <a:headEnd/>
            <a:tailEnd/>
          </a:ln>
        </p:spPr>
      </p:pic>
      <p:pic>
        <p:nvPicPr>
          <p:cNvPr id="136" name="Picture 135" descr="circle-logo.jpg"/>
          <p:cNvPicPr>
            <a:picLocks noChangeAspect="1"/>
          </p:cNvPicPr>
          <p:nvPr/>
        </p:nvPicPr>
        <p:blipFill>
          <a:blip r:embed="rId4"/>
          <a:srcRect/>
          <a:stretch>
            <a:fillRect/>
          </a:stretch>
        </p:blipFill>
        <p:spPr bwMode="auto">
          <a:xfrm>
            <a:off x="1928813" y="1352550"/>
            <a:ext cx="5156200" cy="5103813"/>
          </a:xfrm>
          <a:prstGeom prst="rect">
            <a:avLst/>
          </a:prstGeom>
          <a:noFill/>
          <a:ln w="9525">
            <a:noFill/>
            <a:miter lim="800000"/>
            <a:headEnd/>
            <a:tailEnd/>
          </a:ln>
        </p:spPr>
      </p:pic>
      <p:pic>
        <p:nvPicPr>
          <p:cNvPr id="137" name="Picture 136" descr="circle-logo.jpg"/>
          <p:cNvPicPr>
            <a:picLocks noChangeAspect="1"/>
          </p:cNvPicPr>
          <p:nvPr/>
        </p:nvPicPr>
        <p:blipFill>
          <a:blip r:embed="rId5"/>
          <a:srcRect/>
          <a:stretch>
            <a:fillRect/>
          </a:stretch>
        </p:blipFill>
        <p:spPr bwMode="auto">
          <a:xfrm>
            <a:off x="1928813" y="1352550"/>
            <a:ext cx="5156200" cy="5103813"/>
          </a:xfrm>
          <a:prstGeom prst="rect">
            <a:avLst/>
          </a:prstGeom>
          <a:noFill/>
          <a:ln w="9525">
            <a:noFill/>
            <a:miter lim="800000"/>
            <a:headEnd/>
            <a:tailEnd/>
          </a:ln>
        </p:spPr>
      </p:pic>
      <p:pic>
        <p:nvPicPr>
          <p:cNvPr id="138" name="Picture 137" descr="circle-logo.jpg"/>
          <p:cNvPicPr>
            <a:picLocks noChangeAspect="1"/>
          </p:cNvPicPr>
          <p:nvPr/>
        </p:nvPicPr>
        <p:blipFill>
          <a:blip r:embed="rId6"/>
          <a:srcRect/>
          <a:stretch>
            <a:fillRect/>
          </a:stretch>
        </p:blipFill>
        <p:spPr bwMode="auto">
          <a:xfrm>
            <a:off x="1928813" y="1352550"/>
            <a:ext cx="5156200" cy="5103813"/>
          </a:xfrm>
          <a:prstGeom prst="rect">
            <a:avLst/>
          </a:prstGeom>
          <a:noFill/>
          <a:ln w="9525">
            <a:noFill/>
            <a:miter lim="800000"/>
            <a:headEnd/>
            <a:tailEnd/>
          </a:ln>
        </p:spPr>
      </p:pic>
      <p:pic>
        <p:nvPicPr>
          <p:cNvPr id="139" name="Picture 138" descr="circle-logo.jpg"/>
          <p:cNvPicPr>
            <a:picLocks noChangeAspect="1"/>
          </p:cNvPicPr>
          <p:nvPr/>
        </p:nvPicPr>
        <p:blipFill>
          <a:blip r:embed="rId7"/>
          <a:srcRect/>
          <a:stretch>
            <a:fillRect/>
          </a:stretch>
        </p:blipFill>
        <p:spPr bwMode="auto">
          <a:xfrm>
            <a:off x="1928813" y="1352550"/>
            <a:ext cx="5156200" cy="5103813"/>
          </a:xfrm>
          <a:prstGeom prst="rect">
            <a:avLst/>
          </a:prstGeom>
          <a:noFill/>
          <a:ln w="9525">
            <a:noFill/>
            <a:miter lim="800000"/>
            <a:headEnd/>
            <a:tailEnd/>
          </a:ln>
        </p:spPr>
      </p:pic>
      <p:pic>
        <p:nvPicPr>
          <p:cNvPr id="140" name="Picture 139" descr="circle-logo.jpg"/>
          <p:cNvPicPr>
            <a:picLocks noChangeAspect="1"/>
          </p:cNvPicPr>
          <p:nvPr/>
        </p:nvPicPr>
        <p:blipFill>
          <a:blip r:embed="rId8"/>
          <a:srcRect/>
          <a:stretch>
            <a:fillRect/>
          </a:stretch>
        </p:blipFill>
        <p:spPr bwMode="auto">
          <a:xfrm>
            <a:off x="1928813" y="1352550"/>
            <a:ext cx="5156200" cy="5103813"/>
          </a:xfrm>
          <a:prstGeom prst="rect">
            <a:avLst/>
          </a:prstGeom>
          <a:noFill/>
          <a:ln w="9525">
            <a:noFill/>
            <a:miter lim="800000"/>
            <a:headEnd/>
            <a:tailEnd/>
          </a:ln>
        </p:spPr>
      </p:pic>
      <p:pic>
        <p:nvPicPr>
          <p:cNvPr id="141" name="Picture 140" descr="circle-logo.jpg"/>
          <p:cNvPicPr>
            <a:picLocks noChangeAspect="1"/>
          </p:cNvPicPr>
          <p:nvPr/>
        </p:nvPicPr>
        <p:blipFill>
          <a:blip r:embed="rId9"/>
          <a:srcRect/>
          <a:stretch>
            <a:fillRect/>
          </a:stretch>
        </p:blipFill>
        <p:spPr bwMode="auto">
          <a:xfrm>
            <a:off x="1928813" y="1352550"/>
            <a:ext cx="5156200" cy="5103813"/>
          </a:xfrm>
          <a:prstGeom prst="rect">
            <a:avLst/>
          </a:prstGeom>
          <a:noFill/>
          <a:ln w="9525">
            <a:noFill/>
            <a:miter lim="800000"/>
            <a:headEnd/>
            <a:tailEnd/>
          </a:ln>
        </p:spPr>
      </p:pic>
      <p:pic>
        <p:nvPicPr>
          <p:cNvPr id="142" name="Picture 141" descr="circle-logo.jpg"/>
          <p:cNvPicPr>
            <a:picLocks noChangeAspect="1"/>
          </p:cNvPicPr>
          <p:nvPr/>
        </p:nvPicPr>
        <p:blipFill>
          <a:blip r:embed="rId10"/>
          <a:srcRect/>
          <a:stretch>
            <a:fillRect/>
          </a:stretch>
        </p:blipFill>
        <p:spPr bwMode="auto">
          <a:xfrm>
            <a:off x="1928813" y="1352550"/>
            <a:ext cx="5156200" cy="5103813"/>
          </a:xfrm>
          <a:prstGeom prst="rect">
            <a:avLst/>
          </a:prstGeom>
          <a:noFill/>
          <a:ln w="9525">
            <a:noFill/>
            <a:miter lim="800000"/>
            <a:headEnd/>
            <a:tailEnd/>
          </a:ln>
        </p:spPr>
      </p:pic>
      <p:pic>
        <p:nvPicPr>
          <p:cNvPr id="143" name="Picture 142" descr="circle-logo.jpg"/>
          <p:cNvPicPr>
            <a:picLocks noChangeAspect="1"/>
          </p:cNvPicPr>
          <p:nvPr/>
        </p:nvPicPr>
        <p:blipFill>
          <a:blip r:embed="rId11"/>
          <a:srcRect/>
          <a:stretch>
            <a:fillRect/>
          </a:stretch>
        </p:blipFill>
        <p:spPr bwMode="auto">
          <a:xfrm>
            <a:off x="1928813" y="1352550"/>
            <a:ext cx="5156200" cy="5103813"/>
          </a:xfrm>
          <a:prstGeom prst="rect">
            <a:avLst/>
          </a:prstGeom>
          <a:noFill/>
          <a:ln w="9525">
            <a:noFill/>
            <a:miter lim="800000"/>
            <a:headEnd/>
            <a:tailEnd/>
          </a:ln>
        </p:spPr>
      </p:pic>
      <p:pic>
        <p:nvPicPr>
          <p:cNvPr id="144" name="Picture 143" descr="circle-logo.jpg"/>
          <p:cNvPicPr>
            <a:picLocks noChangeAspect="1"/>
          </p:cNvPicPr>
          <p:nvPr/>
        </p:nvPicPr>
        <p:blipFill>
          <a:blip r:embed="rId12"/>
          <a:srcRect/>
          <a:stretch>
            <a:fillRect/>
          </a:stretch>
        </p:blipFill>
        <p:spPr bwMode="auto">
          <a:xfrm>
            <a:off x="1928813" y="1352550"/>
            <a:ext cx="5156200" cy="5103813"/>
          </a:xfrm>
          <a:prstGeom prst="rect">
            <a:avLst/>
          </a:prstGeom>
          <a:noFill/>
          <a:ln w="9525">
            <a:noFill/>
            <a:miter lim="800000"/>
            <a:headEnd/>
            <a:tailEnd/>
          </a:ln>
        </p:spPr>
      </p:pic>
      <p:pic>
        <p:nvPicPr>
          <p:cNvPr id="145" name="Picture 144" descr="circle-logo.jpg"/>
          <p:cNvPicPr>
            <a:picLocks noChangeAspect="1"/>
          </p:cNvPicPr>
          <p:nvPr/>
        </p:nvPicPr>
        <p:blipFill>
          <a:blip r:embed="rId13"/>
          <a:srcRect/>
          <a:stretch>
            <a:fillRect/>
          </a:stretch>
        </p:blipFill>
        <p:spPr bwMode="auto">
          <a:xfrm>
            <a:off x="1928813" y="1352550"/>
            <a:ext cx="5156200" cy="5103813"/>
          </a:xfrm>
          <a:prstGeom prst="rect">
            <a:avLst/>
          </a:prstGeom>
          <a:noFill/>
          <a:ln w="9525">
            <a:noFill/>
            <a:miter lim="800000"/>
            <a:headEnd/>
            <a:tailEnd/>
          </a:ln>
        </p:spPr>
      </p:pic>
      <p:pic>
        <p:nvPicPr>
          <p:cNvPr id="146" name="Picture 145" descr="circle-logo.jpg"/>
          <p:cNvPicPr>
            <a:picLocks noChangeAspect="1"/>
          </p:cNvPicPr>
          <p:nvPr/>
        </p:nvPicPr>
        <p:blipFill>
          <a:blip r:embed="rId3"/>
          <a:srcRect/>
          <a:stretch>
            <a:fillRect/>
          </a:stretch>
        </p:blipFill>
        <p:spPr bwMode="auto">
          <a:xfrm>
            <a:off x="1928813" y="1352550"/>
            <a:ext cx="5156200" cy="5103813"/>
          </a:xfrm>
          <a:prstGeom prst="rect">
            <a:avLst/>
          </a:prstGeom>
          <a:noFill/>
          <a:ln w="9525">
            <a:noFill/>
            <a:miter lim="800000"/>
            <a:headEnd/>
            <a:tailEnd/>
          </a:ln>
        </p:spPr>
      </p:pic>
      <p:sp>
        <p:nvSpPr>
          <p:cNvPr id="36878" name="Text Box 15"/>
          <p:cNvSpPr txBox="1">
            <a:spLocks noChangeArrowheads="1"/>
          </p:cNvSpPr>
          <p:nvPr/>
        </p:nvSpPr>
        <p:spPr bwMode="auto">
          <a:xfrm>
            <a:off x="219075" y="1438275"/>
            <a:ext cx="2209800" cy="336550"/>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6"/>
                                        </p:tgtEl>
                                      </p:cBhvr>
                                    </p:animEffect>
                                    <p:set>
                                      <p:cBhvr>
                                        <p:cTn id="7" dur="1" fill="hold">
                                          <p:stCondLst>
                                            <p:cond delay="499"/>
                                          </p:stCondLst>
                                        </p:cTn>
                                        <p:tgtEl>
                                          <p:spTgt spid="14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fade">
                                      <p:cBhvr>
                                        <p:cTn id="14" dur="500"/>
                                        <p:tgtEl>
                                          <p:spTgt spid="13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500"/>
                                        <p:tgtEl>
                                          <p:spTgt spid="1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fade">
                                      <p:cBhvr>
                                        <p:cTn id="24" dur="500"/>
                                        <p:tgtEl>
                                          <p:spTgt spid="1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0"/>
                                        </p:tgtEl>
                                        <p:attrNameLst>
                                          <p:attrName>style.visibility</p:attrName>
                                        </p:attrNameLst>
                                      </p:cBhvr>
                                      <p:to>
                                        <p:strVal val="visible"/>
                                      </p:to>
                                    </p:set>
                                    <p:animEffect transition="in" filter="fade">
                                      <p:cBhvr>
                                        <p:cTn id="29" dur="500"/>
                                        <p:tgtEl>
                                          <p:spTgt spid="1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500"/>
                                        <p:tgtEl>
                                          <p:spTgt spid="1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2"/>
                                        </p:tgtEl>
                                        <p:attrNameLst>
                                          <p:attrName>style.visibility</p:attrName>
                                        </p:attrNameLst>
                                      </p:cBhvr>
                                      <p:to>
                                        <p:strVal val="visible"/>
                                      </p:to>
                                    </p:set>
                                    <p:animEffect transition="in" filter="fade">
                                      <p:cBhvr>
                                        <p:cTn id="39" dur="500"/>
                                        <p:tgtEl>
                                          <p:spTgt spid="14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3"/>
                                        </p:tgtEl>
                                        <p:attrNameLst>
                                          <p:attrName>style.visibility</p:attrName>
                                        </p:attrNameLst>
                                      </p:cBhvr>
                                      <p:to>
                                        <p:strVal val="visible"/>
                                      </p:to>
                                    </p:set>
                                    <p:animEffect transition="in" filter="fade">
                                      <p:cBhvr>
                                        <p:cTn id="44" dur="500"/>
                                        <p:tgtEl>
                                          <p:spTgt spid="1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4"/>
                                        </p:tgtEl>
                                        <p:attrNameLst>
                                          <p:attrName>style.visibility</p:attrName>
                                        </p:attrNameLst>
                                      </p:cBhvr>
                                      <p:to>
                                        <p:strVal val="visible"/>
                                      </p:to>
                                    </p:set>
                                    <p:animEffect transition="in" filter="fade">
                                      <p:cBhvr>
                                        <p:cTn id="49" dur="500"/>
                                        <p:tgtEl>
                                          <p:spTgt spid="14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5"/>
                                        </p:tgtEl>
                                        <p:attrNameLst>
                                          <p:attrName>style.visibility</p:attrName>
                                        </p:attrNameLst>
                                      </p:cBhvr>
                                      <p:to>
                                        <p:strVal val="visible"/>
                                      </p:to>
                                    </p:set>
                                    <p:animEffect transition="in" filter="fade">
                                      <p:cBhvr>
                                        <p:cTn id="54"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190500" y="254000"/>
            <a:ext cx="8101013" cy="671513"/>
          </a:xfrm>
        </p:spPr>
        <p:txBody>
          <a:bodyPr/>
          <a:lstStyle/>
          <a:p>
            <a:r>
              <a:rPr lang="en-US" smtClean="0"/>
              <a:t>Introducing DeviceAnywhere Metrics Report</a:t>
            </a:r>
          </a:p>
        </p:txBody>
      </p:sp>
      <p:sp>
        <p:nvSpPr>
          <p:cNvPr id="38914" name="Rectangle 3"/>
          <p:cNvSpPr>
            <a:spLocks noGrp="1" noChangeArrowheads="1"/>
          </p:cNvSpPr>
          <p:nvPr>
            <p:ph type="body" idx="4294967295"/>
          </p:nvPr>
        </p:nvSpPr>
        <p:spPr>
          <a:xfrm>
            <a:off x="228600" y="1276350"/>
            <a:ext cx="5351463" cy="5530850"/>
          </a:xfrm>
        </p:spPr>
        <p:txBody>
          <a:bodyPr wrap="square"/>
          <a:lstStyle/>
          <a:p>
            <a:pPr>
              <a:lnSpc>
                <a:spcPct val="90000"/>
              </a:lnSpc>
              <a:buFont typeface="Wingdings" pitchFamily="2" charset="2"/>
              <a:buNone/>
            </a:pPr>
            <a:r>
              <a:rPr lang="en-GB" sz="1600" smtClean="0"/>
              <a:t>WHAT IS THE METRICS REPORT?</a:t>
            </a:r>
          </a:p>
          <a:p>
            <a:pPr>
              <a:lnSpc>
                <a:spcPct val="90000"/>
              </a:lnSpc>
              <a:buFont typeface="Wingdings" pitchFamily="2" charset="2"/>
              <a:buNone/>
            </a:pPr>
            <a:endParaRPr lang="en-GB" sz="1600" smtClean="0"/>
          </a:p>
          <a:p>
            <a:pPr>
              <a:lnSpc>
                <a:spcPct val="90000"/>
              </a:lnSpc>
            </a:pPr>
            <a:r>
              <a:rPr lang="en-GB" sz="1600" smtClean="0"/>
              <a:t>Aggregation of real data about how developers are spending their development time and sharing it with the market</a:t>
            </a:r>
          </a:p>
          <a:p>
            <a:pPr>
              <a:lnSpc>
                <a:spcPct val="90000"/>
              </a:lnSpc>
              <a:buFont typeface="Wingdings" pitchFamily="2" charset="2"/>
              <a:buNone/>
            </a:pPr>
            <a:endParaRPr lang="en-GB" sz="1600" smtClean="0"/>
          </a:p>
          <a:p>
            <a:pPr>
              <a:lnSpc>
                <a:spcPct val="90000"/>
              </a:lnSpc>
            </a:pPr>
            <a:r>
              <a:rPr lang="en-GB" sz="1600" smtClean="0"/>
              <a:t>4 major EU markets: UK, Germany, France, Spain</a:t>
            </a:r>
          </a:p>
          <a:p>
            <a:pPr>
              <a:lnSpc>
                <a:spcPct val="90000"/>
              </a:lnSpc>
            </a:pPr>
            <a:endParaRPr lang="en-GB" sz="1600" smtClean="0"/>
          </a:p>
          <a:p>
            <a:pPr>
              <a:lnSpc>
                <a:spcPct val="90000"/>
              </a:lnSpc>
            </a:pPr>
            <a:r>
              <a:rPr lang="en-GB" sz="1600" smtClean="0"/>
              <a:t>Taken from DeviceAnywhere’s customer base of more than 10,000 active users. </a:t>
            </a:r>
          </a:p>
          <a:p>
            <a:pPr>
              <a:lnSpc>
                <a:spcPct val="90000"/>
              </a:lnSpc>
              <a:buFont typeface="Wingdings" pitchFamily="2" charset="2"/>
              <a:buNone/>
            </a:pPr>
            <a:endParaRPr lang="en-GB" sz="1600" smtClean="0"/>
          </a:p>
          <a:p>
            <a:pPr>
              <a:lnSpc>
                <a:spcPct val="90000"/>
              </a:lnSpc>
              <a:spcBef>
                <a:spcPct val="0"/>
              </a:spcBef>
            </a:pPr>
            <a:r>
              <a:rPr lang="en-US" sz="1600" smtClean="0"/>
              <a:t>Differs from the traditional market snapshots that compare usage trends and sales in mobile.  It comes from people testing applications. </a:t>
            </a:r>
          </a:p>
          <a:p>
            <a:pPr>
              <a:lnSpc>
                <a:spcPct val="90000"/>
              </a:lnSpc>
              <a:spcBef>
                <a:spcPct val="0"/>
              </a:spcBef>
              <a:buFont typeface="Wingdings" pitchFamily="2" charset="2"/>
              <a:buNone/>
            </a:pPr>
            <a:endParaRPr lang="en-GB" sz="1600" smtClean="0"/>
          </a:p>
          <a:p>
            <a:pPr>
              <a:lnSpc>
                <a:spcPct val="90000"/>
              </a:lnSpc>
            </a:pPr>
            <a:r>
              <a:rPr lang="en-GB" sz="1600" smtClean="0"/>
              <a:t>First European report, following successful launch of US data in December 2009</a:t>
            </a:r>
          </a:p>
          <a:p>
            <a:pPr>
              <a:lnSpc>
                <a:spcPct val="90000"/>
              </a:lnSpc>
            </a:pPr>
            <a:r>
              <a:rPr lang="en-US" sz="1600" smtClean="0"/>
              <a:t>Compare the characteristics/trends/preferences of our customers in Europe and those with the US, in terms of OS, manufacturers and phone types.</a:t>
            </a:r>
          </a:p>
          <a:p>
            <a:pPr>
              <a:lnSpc>
                <a:spcPct val="90000"/>
              </a:lnSpc>
              <a:buFont typeface="Wingdings" pitchFamily="2" charset="2"/>
              <a:buNone/>
            </a:pPr>
            <a:endParaRPr lang="en-US" sz="1600" smtClean="0"/>
          </a:p>
          <a:p>
            <a:pPr>
              <a:lnSpc>
                <a:spcPct val="90000"/>
              </a:lnSpc>
              <a:spcBef>
                <a:spcPct val="0"/>
              </a:spcBef>
              <a:buFont typeface="Wingdings" pitchFamily="2" charset="2"/>
              <a:buNone/>
            </a:pPr>
            <a:r>
              <a:rPr lang="en-US" sz="1600" smtClean="0"/>
              <a:t>Goal: To help inform on mobile trends </a:t>
            </a:r>
            <a:endParaRPr lang="en-GB" sz="1600" smtClean="0"/>
          </a:p>
        </p:txBody>
      </p:sp>
      <p:pic>
        <p:nvPicPr>
          <p:cNvPr id="38915" name="Picture 3"/>
          <p:cNvPicPr>
            <a:picLocks noChangeAspect="1" noChangeArrowheads="1"/>
          </p:cNvPicPr>
          <p:nvPr/>
        </p:nvPicPr>
        <p:blipFill>
          <a:blip r:embed="rId3"/>
          <a:srcRect/>
          <a:stretch>
            <a:fillRect/>
          </a:stretch>
        </p:blipFill>
        <p:spPr bwMode="auto">
          <a:xfrm>
            <a:off x="5730875" y="1565275"/>
            <a:ext cx="3114675" cy="4029075"/>
          </a:xfrm>
          <a:prstGeom prst="rect">
            <a:avLst/>
          </a:prstGeom>
          <a:noFill/>
          <a:ln w="9525">
            <a:noFill/>
            <a:prstDash val="dash"/>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utoShape 5"/>
          <p:cNvSpPr>
            <a:spLocks noChangeArrowheads="1"/>
          </p:cNvSpPr>
          <p:nvPr/>
        </p:nvSpPr>
        <p:spPr bwMode="auto">
          <a:xfrm>
            <a:off x="2924175" y="1249363"/>
            <a:ext cx="2179638" cy="555625"/>
          </a:xfrm>
          <a:prstGeom prst="wedgeRectCallout">
            <a:avLst>
              <a:gd name="adj1" fmla="val -69227"/>
              <a:gd name="adj2" fmla="val 102856"/>
            </a:avLst>
          </a:prstGeom>
          <a:solidFill>
            <a:srgbClr val="A2C0CA"/>
          </a:solidFill>
          <a:ln w="9525">
            <a:noFill/>
            <a:miter lim="800000"/>
            <a:headEnd/>
            <a:tailEnd/>
          </a:ln>
        </p:spPr>
        <p:txBody>
          <a:bodyPr/>
          <a:lstStyle/>
          <a:p>
            <a:pPr algn="ctr"/>
            <a:endParaRPr lang="en-US" sz="1800">
              <a:solidFill>
                <a:schemeClr val="tx1"/>
              </a:solidFill>
              <a:latin typeface="Arial" charset="0"/>
            </a:endParaRPr>
          </a:p>
        </p:txBody>
      </p:sp>
      <p:grpSp>
        <p:nvGrpSpPr>
          <p:cNvPr id="40962" name="Group 1633"/>
          <p:cNvGrpSpPr>
            <a:grpSpLocks/>
          </p:cNvGrpSpPr>
          <p:nvPr/>
        </p:nvGrpSpPr>
        <p:grpSpPr bwMode="auto">
          <a:xfrm>
            <a:off x="152400" y="1371600"/>
            <a:ext cx="2971800" cy="1981200"/>
            <a:chOff x="1606" y="2518"/>
            <a:chExt cx="1171" cy="875"/>
          </a:xfrm>
        </p:grpSpPr>
        <p:grpSp>
          <p:nvGrpSpPr>
            <p:cNvPr id="40976" name="Group 1634"/>
            <p:cNvGrpSpPr>
              <a:grpSpLocks/>
            </p:cNvGrpSpPr>
            <p:nvPr/>
          </p:nvGrpSpPr>
          <p:grpSpPr bwMode="auto">
            <a:xfrm>
              <a:off x="1606" y="2518"/>
              <a:ext cx="1171" cy="875"/>
              <a:chOff x="4352" y="2518"/>
              <a:chExt cx="1171" cy="875"/>
            </a:xfrm>
          </p:grpSpPr>
          <p:sp>
            <p:nvSpPr>
              <p:cNvPr id="40978" name="Freeform 1635"/>
              <p:cNvSpPr>
                <a:spLocks/>
              </p:cNvSpPr>
              <p:nvPr/>
            </p:nvSpPr>
            <p:spPr bwMode="gray">
              <a:xfrm>
                <a:off x="4352" y="3126"/>
                <a:ext cx="1171" cy="208"/>
              </a:xfrm>
              <a:custGeom>
                <a:avLst/>
                <a:gdLst>
                  <a:gd name="T0" fmla="*/ 547679 w 543"/>
                  <a:gd name="T1" fmla="*/ 101095 h 96"/>
                  <a:gd name="T2" fmla="*/ 547679 w 543"/>
                  <a:gd name="T3" fmla="*/ 101095 h 96"/>
                  <a:gd name="T4" fmla="*/ 545996 w 543"/>
                  <a:gd name="T5" fmla="*/ 96640 h 96"/>
                  <a:gd name="T6" fmla="*/ 463996 w 543"/>
                  <a:gd name="T7" fmla="*/ 8266 h 96"/>
                  <a:gd name="T8" fmla="*/ 446606 w 543"/>
                  <a:gd name="T9" fmla="*/ 0 h 96"/>
                  <a:gd name="T10" fmla="*/ 101077 w 543"/>
                  <a:gd name="T11" fmla="*/ 0 h 96"/>
                  <a:gd name="T12" fmla="*/ 84610 w 543"/>
                  <a:gd name="T13" fmla="*/ 7159 h 96"/>
                  <a:gd name="T14" fmla="*/ 2791 w 543"/>
                  <a:gd name="T15" fmla="*/ 96640 h 96"/>
                  <a:gd name="T16" fmla="*/ 0 w 543"/>
                  <a:gd name="T17" fmla="*/ 101095 h 96"/>
                  <a:gd name="T18" fmla="*/ 0 w 543"/>
                  <a:gd name="T19" fmla="*/ 101095 h 96"/>
                  <a:gd name="T20" fmla="*/ 547679 w 543"/>
                  <a:gd name="T21" fmla="*/ 101095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3"/>
                  <a:gd name="T34" fmla="*/ 0 h 96"/>
                  <a:gd name="T35" fmla="*/ 543 w 543"/>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3" h="96">
                    <a:moveTo>
                      <a:pt x="543" y="96"/>
                    </a:moveTo>
                    <a:cubicBezTo>
                      <a:pt x="543" y="96"/>
                      <a:pt x="543" y="96"/>
                      <a:pt x="543" y="96"/>
                    </a:cubicBezTo>
                    <a:cubicBezTo>
                      <a:pt x="543" y="94"/>
                      <a:pt x="542" y="93"/>
                      <a:pt x="541" y="92"/>
                    </a:cubicBezTo>
                    <a:cubicBezTo>
                      <a:pt x="460" y="8"/>
                      <a:pt x="460" y="8"/>
                      <a:pt x="460" y="8"/>
                    </a:cubicBezTo>
                    <a:cubicBezTo>
                      <a:pt x="456" y="4"/>
                      <a:pt x="449" y="0"/>
                      <a:pt x="443" y="0"/>
                    </a:cubicBezTo>
                    <a:cubicBezTo>
                      <a:pt x="100" y="0"/>
                      <a:pt x="100" y="0"/>
                      <a:pt x="100" y="0"/>
                    </a:cubicBezTo>
                    <a:cubicBezTo>
                      <a:pt x="95" y="0"/>
                      <a:pt x="87" y="4"/>
                      <a:pt x="84" y="7"/>
                    </a:cubicBezTo>
                    <a:cubicBezTo>
                      <a:pt x="3" y="92"/>
                      <a:pt x="3" y="92"/>
                      <a:pt x="3" y="92"/>
                    </a:cubicBezTo>
                    <a:cubicBezTo>
                      <a:pt x="1" y="93"/>
                      <a:pt x="0" y="95"/>
                      <a:pt x="0" y="96"/>
                    </a:cubicBezTo>
                    <a:cubicBezTo>
                      <a:pt x="0" y="96"/>
                      <a:pt x="0" y="96"/>
                      <a:pt x="0" y="96"/>
                    </a:cubicBezTo>
                    <a:lnTo>
                      <a:pt x="543" y="96"/>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en-US"/>
              </a:p>
            </p:txBody>
          </p:sp>
          <p:sp>
            <p:nvSpPr>
              <p:cNvPr id="40979" name="Freeform 1636"/>
              <p:cNvSpPr>
                <a:spLocks/>
              </p:cNvSpPr>
              <p:nvPr/>
            </p:nvSpPr>
            <p:spPr bwMode="gray">
              <a:xfrm>
                <a:off x="4545" y="2546"/>
                <a:ext cx="786" cy="573"/>
              </a:xfrm>
              <a:custGeom>
                <a:avLst/>
                <a:gdLst>
                  <a:gd name="T0" fmla="*/ 358338 w 364"/>
                  <a:gd name="T1" fmla="*/ 0 h 265"/>
                  <a:gd name="T2" fmla="*/ 358338 w 364"/>
                  <a:gd name="T3" fmla="*/ 249984 h 265"/>
                  <a:gd name="T4" fmla="*/ 13200 w 364"/>
                  <a:gd name="T5" fmla="*/ 249984 h 265"/>
                  <a:gd name="T6" fmla="*/ 13200 w 364"/>
                  <a:gd name="T7" fmla="*/ 0 h 265"/>
                  <a:gd name="T8" fmla="*/ 0 w 364"/>
                  <a:gd name="T9" fmla="*/ 0 h 265"/>
                  <a:gd name="T10" fmla="*/ 0 w 364"/>
                  <a:gd name="T11" fmla="*/ 267667 h 265"/>
                  <a:gd name="T12" fmla="*/ 6113 w 364"/>
                  <a:gd name="T13" fmla="*/ 273814 h 265"/>
                  <a:gd name="T14" fmla="*/ 366274 w 364"/>
                  <a:gd name="T15" fmla="*/ 273814 h 265"/>
                  <a:gd name="T16" fmla="*/ 371443 w 364"/>
                  <a:gd name="T17" fmla="*/ 267667 h 265"/>
                  <a:gd name="T18" fmla="*/ 371443 w 364"/>
                  <a:gd name="T19" fmla="*/ 0 h 265"/>
                  <a:gd name="T20" fmla="*/ 358338 w 364"/>
                  <a:gd name="T21" fmla="*/ 0 h 2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4"/>
                  <a:gd name="T34" fmla="*/ 0 h 265"/>
                  <a:gd name="T35" fmla="*/ 364 w 364"/>
                  <a:gd name="T36" fmla="*/ 265 h 2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4" h="265">
                    <a:moveTo>
                      <a:pt x="351" y="0"/>
                    </a:moveTo>
                    <a:cubicBezTo>
                      <a:pt x="351" y="242"/>
                      <a:pt x="351" y="242"/>
                      <a:pt x="351" y="242"/>
                    </a:cubicBezTo>
                    <a:cubicBezTo>
                      <a:pt x="13" y="242"/>
                      <a:pt x="13" y="242"/>
                      <a:pt x="13" y="242"/>
                    </a:cubicBezTo>
                    <a:cubicBezTo>
                      <a:pt x="13" y="0"/>
                      <a:pt x="13" y="0"/>
                      <a:pt x="13" y="0"/>
                    </a:cubicBezTo>
                    <a:cubicBezTo>
                      <a:pt x="0" y="0"/>
                      <a:pt x="0" y="0"/>
                      <a:pt x="0" y="0"/>
                    </a:cubicBezTo>
                    <a:cubicBezTo>
                      <a:pt x="0" y="259"/>
                      <a:pt x="0" y="259"/>
                      <a:pt x="0" y="259"/>
                    </a:cubicBezTo>
                    <a:cubicBezTo>
                      <a:pt x="0" y="262"/>
                      <a:pt x="3" y="265"/>
                      <a:pt x="6" y="265"/>
                    </a:cubicBezTo>
                    <a:cubicBezTo>
                      <a:pt x="359" y="265"/>
                      <a:pt x="359" y="265"/>
                      <a:pt x="359" y="265"/>
                    </a:cubicBezTo>
                    <a:cubicBezTo>
                      <a:pt x="362" y="265"/>
                      <a:pt x="364" y="262"/>
                      <a:pt x="364" y="259"/>
                    </a:cubicBezTo>
                    <a:cubicBezTo>
                      <a:pt x="364" y="0"/>
                      <a:pt x="364" y="0"/>
                      <a:pt x="364" y="0"/>
                    </a:cubicBezTo>
                    <a:lnTo>
                      <a:pt x="351"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en-US"/>
              </a:p>
            </p:txBody>
          </p:sp>
          <p:grpSp>
            <p:nvGrpSpPr>
              <p:cNvPr id="40980" name="Group 1637"/>
              <p:cNvGrpSpPr>
                <a:grpSpLocks/>
              </p:cNvGrpSpPr>
              <p:nvPr/>
            </p:nvGrpSpPr>
            <p:grpSpPr bwMode="auto">
              <a:xfrm>
                <a:off x="4574" y="2546"/>
                <a:ext cx="730" cy="522"/>
                <a:chOff x="4574" y="2546"/>
                <a:chExt cx="730" cy="522"/>
              </a:xfrm>
            </p:grpSpPr>
            <p:sp>
              <p:nvSpPr>
                <p:cNvPr id="40992" name="Freeform 1638"/>
                <p:cNvSpPr>
                  <a:spLocks/>
                </p:cNvSpPr>
                <p:nvPr/>
              </p:nvSpPr>
              <p:spPr bwMode="gray">
                <a:xfrm>
                  <a:off x="4935" y="2546"/>
                  <a:ext cx="369" cy="522"/>
                </a:xfrm>
                <a:custGeom>
                  <a:avLst/>
                  <a:gdLst>
                    <a:gd name="T0" fmla="*/ 179 w 404"/>
                    <a:gd name="T1" fmla="*/ 0 h 571"/>
                    <a:gd name="T2" fmla="*/ 0 w 404"/>
                    <a:gd name="T3" fmla="*/ 0 h 571"/>
                    <a:gd name="T4" fmla="*/ 96 w 404"/>
                    <a:gd name="T5" fmla="*/ 255 h 571"/>
                    <a:gd name="T6" fmla="*/ 179 w 404"/>
                    <a:gd name="T7" fmla="*/ 255 h 571"/>
                    <a:gd name="T8" fmla="*/ 179 w 404"/>
                    <a:gd name="T9" fmla="*/ 0 h 571"/>
                    <a:gd name="T10" fmla="*/ 0 60000 65536"/>
                    <a:gd name="T11" fmla="*/ 0 60000 65536"/>
                    <a:gd name="T12" fmla="*/ 0 60000 65536"/>
                    <a:gd name="T13" fmla="*/ 0 60000 65536"/>
                    <a:gd name="T14" fmla="*/ 0 60000 65536"/>
                    <a:gd name="T15" fmla="*/ 0 w 404"/>
                    <a:gd name="T16" fmla="*/ 0 h 571"/>
                    <a:gd name="T17" fmla="*/ 404 w 404"/>
                    <a:gd name="T18" fmla="*/ 571 h 571"/>
                  </a:gdLst>
                  <a:ahLst/>
                  <a:cxnLst>
                    <a:cxn ang="T10">
                      <a:pos x="T0" y="T1"/>
                    </a:cxn>
                    <a:cxn ang="T11">
                      <a:pos x="T2" y="T3"/>
                    </a:cxn>
                    <a:cxn ang="T12">
                      <a:pos x="T4" y="T5"/>
                    </a:cxn>
                    <a:cxn ang="T13">
                      <a:pos x="T6" y="T7"/>
                    </a:cxn>
                    <a:cxn ang="T14">
                      <a:pos x="T8" y="T9"/>
                    </a:cxn>
                  </a:cxnLst>
                  <a:rect l="T15" t="T16" r="T17" b="T18"/>
                  <a:pathLst>
                    <a:path w="404" h="571">
                      <a:moveTo>
                        <a:pt x="404" y="0"/>
                      </a:moveTo>
                      <a:lnTo>
                        <a:pt x="0" y="0"/>
                      </a:lnTo>
                      <a:lnTo>
                        <a:pt x="217" y="571"/>
                      </a:lnTo>
                      <a:lnTo>
                        <a:pt x="404" y="571"/>
                      </a:lnTo>
                      <a:lnTo>
                        <a:pt x="404" y="0"/>
                      </a:lnTo>
                      <a:close/>
                    </a:path>
                  </a:pathLst>
                </a:custGeom>
                <a:gradFill rotWithShape="1">
                  <a:gsLst>
                    <a:gs pos="0">
                      <a:srgbClr val="191919"/>
                    </a:gs>
                    <a:gs pos="100000">
                      <a:srgbClr val="4D4D4D"/>
                    </a:gs>
                  </a:gsLst>
                  <a:lin ang="5400000" scaled="1"/>
                </a:gradFill>
                <a:ln w="9525">
                  <a:solidFill>
                    <a:srgbClr val="000000"/>
                  </a:solidFill>
                  <a:round/>
                  <a:headEnd/>
                  <a:tailEnd/>
                </a:ln>
              </p:spPr>
              <p:txBody>
                <a:bodyPr/>
                <a:lstStyle/>
                <a:p>
                  <a:endParaRPr lang="en-US"/>
                </a:p>
              </p:txBody>
            </p:sp>
            <p:sp>
              <p:nvSpPr>
                <p:cNvPr id="40993" name="Freeform 1639"/>
                <p:cNvSpPr>
                  <a:spLocks/>
                </p:cNvSpPr>
                <p:nvPr/>
              </p:nvSpPr>
              <p:spPr bwMode="gray">
                <a:xfrm>
                  <a:off x="4574" y="2627"/>
                  <a:ext cx="337" cy="441"/>
                </a:xfrm>
                <a:custGeom>
                  <a:avLst/>
                  <a:gdLst>
                    <a:gd name="T0" fmla="*/ 0 w 369"/>
                    <a:gd name="T1" fmla="*/ 217 h 482"/>
                    <a:gd name="T2" fmla="*/ 163 w 369"/>
                    <a:gd name="T3" fmla="*/ 217 h 482"/>
                    <a:gd name="T4" fmla="*/ 0 w 369"/>
                    <a:gd name="T5" fmla="*/ 0 h 482"/>
                    <a:gd name="T6" fmla="*/ 0 w 369"/>
                    <a:gd name="T7" fmla="*/ 217 h 482"/>
                    <a:gd name="T8" fmla="*/ 0 60000 65536"/>
                    <a:gd name="T9" fmla="*/ 0 60000 65536"/>
                    <a:gd name="T10" fmla="*/ 0 60000 65536"/>
                    <a:gd name="T11" fmla="*/ 0 60000 65536"/>
                    <a:gd name="T12" fmla="*/ 0 w 369"/>
                    <a:gd name="T13" fmla="*/ 0 h 482"/>
                    <a:gd name="T14" fmla="*/ 369 w 369"/>
                    <a:gd name="T15" fmla="*/ 482 h 482"/>
                  </a:gdLst>
                  <a:ahLst/>
                  <a:cxnLst>
                    <a:cxn ang="T8">
                      <a:pos x="T0" y="T1"/>
                    </a:cxn>
                    <a:cxn ang="T9">
                      <a:pos x="T2" y="T3"/>
                    </a:cxn>
                    <a:cxn ang="T10">
                      <a:pos x="T4" y="T5"/>
                    </a:cxn>
                    <a:cxn ang="T11">
                      <a:pos x="T6" y="T7"/>
                    </a:cxn>
                  </a:cxnLst>
                  <a:rect l="T12" t="T13" r="T14" b="T15"/>
                  <a:pathLst>
                    <a:path w="369" h="482">
                      <a:moveTo>
                        <a:pt x="0" y="482"/>
                      </a:moveTo>
                      <a:lnTo>
                        <a:pt x="369" y="482"/>
                      </a:lnTo>
                      <a:lnTo>
                        <a:pt x="0" y="0"/>
                      </a:lnTo>
                      <a:lnTo>
                        <a:pt x="0" y="482"/>
                      </a:lnTo>
                      <a:close/>
                    </a:path>
                  </a:pathLst>
                </a:custGeom>
                <a:gradFill rotWithShape="1">
                  <a:gsLst>
                    <a:gs pos="0">
                      <a:srgbClr val="4D4D4D"/>
                    </a:gs>
                    <a:gs pos="100000">
                      <a:srgbClr val="191919"/>
                    </a:gs>
                  </a:gsLst>
                  <a:lin ang="5400000" scaled="1"/>
                </a:gradFill>
                <a:ln w="9525">
                  <a:solidFill>
                    <a:srgbClr val="000000"/>
                  </a:solidFill>
                  <a:round/>
                  <a:headEnd/>
                  <a:tailEnd/>
                </a:ln>
              </p:spPr>
              <p:txBody>
                <a:bodyPr/>
                <a:lstStyle/>
                <a:p>
                  <a:endParaRPr lang="en-US"/>
                </a:p>
              </p:txBody>
            </p:sp>
            <p:sp>
              <p:nvSpPr>
                <p:cNvPr id="40994" name="Freeform 1640"/>
                <p:cNvSpPr>
                  <a:spLocks/>
                </p:cNvSpPr>
                <p:nvPr/>
              </p:nvSpPr>
              <p:spPr bwMode="gray">
                <a:xfrm>
                  <a:off x="4574" y="2546"/>
                  <a:ext cx="559" cy="522"/>
                </a:xfrm>
                <a:custGeom>
                  <a:avLst/>
                  <a:gdLst>
                    <a:gd name="T0" fmla="*/ 0 w 612"/>
                    <a:gd name="T1" fmla="*/ 0 h 571"/>
                    <a:gd name="T2" fmla="*/ 0 w 612"/>
                    <a:gd name="T3" fmla="*/ 40 h 571"/>
                    <a:gd name="T4" fmla="*/ 163 w 612"/>
                    <a:gd name="T5" fmla="*/ 255 h 571"/>
                    <a:gd name="T6" fmla="*/ 271 w 612"/>
                    <a:gd name="T7" fmla="*/ 255 h 571"/>
                    <a:gd name="T8" fmla="*/ 174 w 612"/>
                    <a:gd name="T9" fmla="*/ 0 h 571"/>
                    <a:gd name="T10" fmla="*/ 0 w 612"/>
                    <a:gd name="T11" fmla="*/ 0 h 571"/>
                    <a:gd name="T12" fmla="*/ 0 60000 65536"/>
                    <a:gd name="T13" fmla="*/ 0 60000 65536"/>
                    <a:gd name="T14" fmla="*/ 0 60000 65536"/>
                    <a:gd name="T15" fmla="*/ 0 60000 65536"/>
                    <a:gd name="T16" fmla="*/ 0 60000 65536"/>
                    <a:gd name="T17" fmla="*/ 0 60000 65536"/>
                    <a:gd name="T18" fmla="*/ 0 w 612"/>
                    <a:gd name="T19" fmla="*/ 0 h 571"/>
                    <a:gd name="T20" fmla="*/ 612 w 612"/>
                    <a:gd name="T21" fmla="*/ 571 h 571"/>
                  </a:gdLst>
                  <a:ahLst/>
                  <a:cxnLst>
                    <a:cxn ang="T12">
                      <a:pos x="T0" y="T1"/>
                    </a:cxn>
                    <a:cxn ang="T13">
                      <a:pos x="T2" y="T3"/>
                    </a:cxn>
                    <a:cxn ang="T14">
                      <a:pos x="T4" y="T5"/>
                    </a:cxn>
                    <a:cxn ang="T15">
                      <a:pos x="T6" y="T7"/>
                    </a:cxn>
                    <a:cxn ang="T16">
                      <a:pos x="T8" y="T9"/>
                    </a:cxn>
                    <a:cxn ang="T17">
                      <a:pos x="T10" y="T11"/>
                    </a:cxn>
                  </a:cxnLst>
                  <a:rect l="T18" t="T19" r="T20" b="T21"/>
                  <a:pathLst>
                    <a:path w="612" h="571">
                      <a:moveTo>
                        <a:pt x="0" y="0"/>
                      </a:moveTo>
                      <a:lnTo>
                        <a:pt x="0" y="89"/>
                      </a:lnTo>
                      <a:lnTo>
                        <a:pt x="369" y="571"/>
                      </a:lnTo>
                      <a:lnTo>
                        <a:pt x="612" y="571"/>
                      </a:lnTo>
                      <a:lnTo>
                        <a:pt x="395" y="0"/>
                      </a:lnTo>
                      <a:lnTo>
                        <a:pt x="0" y="0"/>
                      </a:lnTo>
                      <a:close/>
                    </a:path>
                  </a:pathLst>
                </a:custGeom>
                <a:solidFill>
                  <a:srgbClr val="070707"/>
                </a:solidFill>
                <a:ln w="9525">
                  <a:solidFill>
                    <a:srgbClr val="000000"/>
                  </a:solidFill>
                  <a:round/>
                  <a:headEnd/>
                  <a:tailEnd/>
                </a:ln>
              </p:spPr>
              <p:txBody>
                <a:bodyPr/>
                <a:lstStyle/>
                <a:p>
                  <a:endParaRPr lang="en-US"/>
                </a:p>
              </p:txBody>
            </p:sp>
          </p:grpSp>
          <p:sp>
            <p:nvSpPr>
              <p:cNvPr id="40981" name="Freeform 1641"/>
              <p:cNvSpPr>
                <a:spLocks/>
              </p:cNvSpPr>
              <p:nvPr/>
            </p:nvSpPr>
            <p:spPr bwMode="gray">
              <a:xfrm>
                <a:off x="4545" y="2518"/>
                <a:ext cx="786" cy="28"/>
              </a:xfrm>
              <a:custGeom>
                <a:avLst/>
                <a:gdLst>
                  <a:gd name="T0" fmla="*/ 13200 w 364"/>
                  <a:gd name="T1" fmla="*/ 12886 h 13"/>
                  <a:gd name="T2" fmla="*/ 358338 w 364"/>
                  <a:gd name="T3" fmla="*/ 12886 h 13"/>
                  <a:gd name="T4" fmla="*/ 358338 w 364"/>
                  <a:gd name="T5" fmla="*/ 12886 h 13"/>
                  <a:gd name="T6" fmla="*/ 371443 w 364"/>
                  <a:gd name="T7" fmla="*/ 12886 h 13"/>
                  <a:gd name="T8" fmla="*/ 371443 w 364"/>
                  <a:gd name="T9" fmla="*/ 5983 h 13"/>
                  <a:gd name="T10" fmla="*/ 366274 w 364"/>
                  <a:gd name="T11" fmla="*/ 0 h 13"/>
                  <a:gd name="T12" fmla="*/ 6113 w 364"/>
                  <a:gd name="T13" fmla="*/ 0 h 13"/>
                  <a:gd name="T14" fmla="*/ 0 w 364"/>
                  <a:gd name="T15" fmla="*/ 5983 h 13"/>
                  <a:gd name="T16" fmla="*/ 0 w 364"/>
                  <a:gd name="T17" fmla="*/ 12886 h 13"/>
                  <a:gd name="T18" fmla="*/ 13200 w 364"/>
                  <a:gd name="T19" fmla="*/ 12886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4"/>
                  <a:gd name="T31" fmla="*/ 0 h 13"/>
                  <a:gd name="T32" fmla="*/ 364 w 36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4" h="13">
                    <a:moveTo>
                      <a:pt x="13" y="13"/>
                    </a:moveTo>
                    <a:cubicBezTo>
                      <a:pt x="351" y="13"/>
                      <a:pt x="351" y="13"/>
                      <a:pt x="351" y="13"/>
                    </a:cubicBezTo>
                    <a:cubicBezTo>
                      <a:pt x="351" y="13"/>
                      <a:pt x="351" y="13"/>
                      <a:pt x="351" y="13"/>
                    </a:cubicBezTo>
                    <a:cubicBezTo>
                      <a:pt x="364" y="13"/>
                      <a:pt x="364" y="13"/>
                      <a:pt x="364" y="13"/>
                    </a:cubicBezTo>
                    <a:cubicBezTo>
                      <a:pt x="364" y="6"/>
                      <a:pt x="364" y="6"/>
                      <a:pt x="364" y="6"/>
                    </a:cubicBezTo>
                    <a:cubicBezTo>
                      <a:pt x="364" y="3"/>
                      <a:pt x="362" y="0"/>
                      <a:pt x="359" y="0"/>
                    </a:cubicBezTo>
                    <a:cubicBezTo>
                      <a:pt x="6" y="0"/>
                      <a:pt x="6" y="0"/>
                      <a:pt x="6" y="0"/>
                    </a:cubicBezTo>
                    <a:cubicBezTo>
                      <a:pt x="3" y="0"/>
                      <a:pt x="0" y="3"/>
                      <a:pt x="0" y="6"/>
                    </a:cubicBezTo>
                    <a:cubicBezTo>
                      <a:pt x="0" y="13"/>
                      <a:pt x="0" y="13"/>
                      <a:pt x="0" y="13"/>
                    </a:cubicBezTo>
                    <a:cubicBezTo>
                      <a:pt x="13" y="13"/>
                      <a:pt x="13" y="13"/>
                      <a:pt x="13" y="13"/>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en-US"/>
              </a:p>
            </p:txBody>
          </p:sp>
          <p:sp>
            <p:nvSpPr>
              <p:cNvPr id="40982" name="Rectangle 1642"/>
              <p:cNvSpPr>
                <a:spLocks noChangeArrowheads="1"/>
              </p:cNvSpPr>
              <p:nvPr/>
            </p:nvSpPr>
            <p:spPr bwMode="gray">
              <a:xfrm>
                <a:off x="4943" y="2526"/>
                <a:ext cx="58" cy="11"/>
              </a:xfrm>
              <a:prstGeom prst="rect">
                <a:avLst/>
              </a:prstGeom>
              <a:solidFill>
                <a:srgbClr val="DBDBDB"/>
              </a:solidFill>
              <a:ln w="9525">
                <a:noFill/>
                <a:miter lim="800000"/>
                <a:headEnd/>
                <a:tailEnd/>
              </a:ln>
            </p:spPr>
            <p:txBody>
              <a:bodyPr/>
              <a:lstStyle/>
              <a:p>
                <a:pPr algn="ctr">
                  <a:spcBef>
                    <a:spcPct val="50000"/>
                  </a:spcBef>
                </a:pPr>
                <a:endParaRPr lang="en-US"/>
              </a:p>
            </p:txBody>
          </p:sp>
          <p:sp>
            <p:nvSpPr>
              <p:cNvPr id="40983" name="Rectangle 1643"/>
              <p:cNvSpPr>
                <a:spLocks noChangeArrowheads="1"/>
              </p:cNvSpPr>
              <p:nvPr/>
            </p:nvSpPr>
            <p:spPr bwMode="gray">
              <a:xfrm>
                <a:off x="4877" y="2526"/>
                <a:ext cx="58" cy="11"/>
              </a:xfrm>
              <a:prstGeom prst="rect">
                <a:avLst/>
              </a:prstGeom>
              <a:solidFill>
                <a:srgbClr val="DBDBDB"/>
              </a:solidFill>
              <a:ln w="9525">
                <a:noFill/>
                <a:miter lim="800000"/>
                <a:headEnd/>
                <a:tailEnd/>
              </a:ln>
            </p:spPr>
            <p:txBody>
              <a:bodyPr/>
              <a:lstStyle/>
              <a:p>
                <a:pPr algn="ctr">
                  <a:spcBef>
                    <a:spcPct val="50000"/>
                  </a:spcBef>
                </a:pPr>
                <a:endParaRPr lang="en-US"/>
              </a:p>
            </p:txBody>
          </p:sp>
          <p:sp>
            <p:nvSpPr>
              <p:cNvPr id="40984" name="Rectangle 1644"/>
              <p:cNvSpPr>
                <a:spLocks noChangeArrowheads="1"/>
              </p:cNvSpPr>
              <p:nvPr/>
            </p:nvSpPr>
            <p:spPr bwMode="gray">
              <a:xfrm>
                <a:off x="5213" y="3096"/>
                <a:ext cx="91" cy="32"/>
              </a:xfrm>
              <a:prstGeom prst="rect">
                <a:avLst/>
              </a:prstGeom>
              <a:solidFill>
                <a:srgbClr val="545454"/>
              </a:solidFill>
              <a:ln w="9525">
                <a:noFill/>
                <a:miter lim="800000"/>
                <a:headEnd/>
                <a:tailEnd/>
              </a:ln>
            </p:spPr>
            <p:txBody>
              <a:bodyPr/>
              <a:lstStyle/>
              <a:p>
                <a:pPr algn="ctr">
                  <a:spcBef>
                    <a:spcPct val="50000"/>
                  </a:spcBef>
                </a:pPr>
                <a:endParaRPr lang="en-US"/>
              </a:p>
            </p:txBody>
          </p:sp>
          <p:sp>
            <p:nvSpPr>
              <p:cNvPr id="40985" name="Rectangle 1645"/>
              <p:cNvSpPr>
                <a:spLocks noChangeArrowheads="1"/>
              </p:cNvSpPr>
              <p:nvPr/>
            </p:nvSpPr>
            <p:spPr bwMode="gray">
              <a:xfrm>
                <a:off x="4574" y="3096"/>
                <a:ext cx="90" cy="32"/>
              </a:xfrm>
              <a:prstGeom prst="rect">
                <a:avLst/>
              </a:prstGeom>
              <a:solidFill>
                <a:srgbClr val="545454"/>
              </a:solidFill>
              <a:ln w="9525">
                <a:noFill/>
                <a:miter lim="800000"/>
                <a:headEnd/>
                <a:tailEnd/>
              </a:ln>
            </p:spPr>
            <p:txBody>
              <a:bodyPr/>
              <a:lstStyle/>
              <a:p>
                <a:pPr algn="ctr">
                  <a:spcBef>
                    <a:spcPct val="50000"/>
                  </a:spcBef>
                </a:pPr>
                <a:endParaRPr lang="en-US"/>
              </a:p>
            </p:txBody>
          </p:sp>
          <p:sp>
            <p:nvSpPr>
              <p:cNvPr id="40986" name="Rectangle 1646"/>
              <p:cNvSpPr>
                <a:spLocks noChangeArrowheads="1"/>
              </p:cNvSpPr>
              <p:nvPr/>
            </p:nvSpPr>
            <p:spPr bwMode="gray">
              <a:xfrm>
                <a:off x="4352" y="3334"/>
                <a:ext cx="1171" cy="21"/>
              </a:xfrm>
              <a:prstGeom prst="rect">
                <a:avLst/>
              </a:prstGeom>
              <a:gradFill rotWithShape="1">
                <a:gsLst>
                  <a:gs pos="0">
                    <a:srgbClr val="000000"/>
                  </a:gs>
                  <a:gs pos="50000">
                    <a:srgbClr val="949494"/>
                  </a:gs>
                  <a:gs pos="100000">
                    <a:srgbClr val="000000"/>
                  </a:gs>
                </a:gsLst>
                <a:lin ang="0" scaled="1"/>
              </a:gradFill>
              <a:ln w="9525">
                <a:noFill/>
                <a:miter lim="800000"/>
                <a:headEnd/>
                <a:tailEnd/>
              </a:ln>
            </p:spPr>
            <p:txBody>
              <a:bodyPr/>
              <a:lstStyle/>
              <a:p>
                <a:pPr algn="ctr">
                  <a:spcBef>
                    <a:spcPct val="50000"/>
                  </a:spcBef>
                </a:pPr>
                <a:endParaRPr lang="en-US"/>
              </a:p>
            </p:txBody>
          </p:sp>
          <p:sp>
            <p:nvSpPr>
              <p:cNvPr id="40987" name="Freeform 1647"/>
              <p:cNvSpPr>
                <a:spLocks/>
              </p:cNvSpPr>
              <p:nvPr/>
            </p:nvSpPr>
            <p:spPr bwMode="gray">
              <a:xfrm>
                <a:off x="4352" y="3355"/>
                <a:ext cx="1171" cy="38"/>
              </a:xfrm>
              <a:custGeom>
                <a:avLst/>
                <a:gdLst>
                  <a:gd name="T0" fmla="*/ 0 w 543"/>
                  <a:gd name="T1" fmla="*/ 0 h 17"/>
                  <a:gd name="T2" fmla="*/ 0 w 543"/>
                  <a:gd name="T3" fmla="*/ 9983 h 17"/>
                  <a:gd name="T4" fmla="*/ 12980 w 543"/>
                  <a:gd name="T5" fmla="*/ 23723 h 17"/>
                  <a:gd name="T6" fmla="*/ 535505 w 543"/>
                  <a:gd name="T7" fmla="*/ 23723 h 17"/>
                  <a:gd name="T8" fmla="*/ 547679 w 543"/>
                  <a:gd name="T9" fmla="*/ 9983 h 17"/>
                  <a:gd name="T10" fmla="*/ 547679 w 543"/>
                  <a:gd name="T11" fmla="*/ 0 h 17"/>
                  <a:gd name="T12" fmla="*/ 0 w 543"/>
                  <a:gd name="T13" fmla="*/ 0 h 17"/>
                  <a:gd name="T14" fmla="*/ 0 60000 65536"/>
                  <a:gd name="T15" fmla="*/ 0 60000 65536"/>
                  <a:gd name="T16" fmla="*/ 0 60000 65536"/>
                  <a:gd name="T17" fmla="*/ 0 60000 65536"/>
                  <a:gd name="T18" fmla="*/ 0 60000 65536"/>
                  <a:gd name="T19" fmla="*/ 0 60000 65536"/>
                  <a:gd name="T20" fmla="*/ 0 60000 65536"/>
                  <a:gd name="T21" fmla="*/ 0 w 543"/>
                  <a:gd name="T22" fmla="*/ 0 h 17"/>
                  <a:gd name="T23" fmla="*/ 543 w 54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17">
                    <a:moveTo>
                      <a:pt x="0" y="0"/>
                    </a:moveTo>
                    <a:cubicBezTo>
                      <a:pt x="0" y="7"/>
                      <a:pt x="0" y="7"/>
                      <a:pt x="0" y="7"/>
                    </a:cubicBezTo>
                    <a:cubicBezTo>
                      <a:pt x="0" y="13"/>
                      <a:pt x="6" y="17"/>
                      <a:pt x="13" y="17"/>
                    </a:cubicBezTo>
                    <a:cubicBezTo>
                      <a:pt x="531" y="17"/>
                      <a:pt x="531" y="17"/>
                      <a:pt x="531" y="17"/>
                    </a:cubicBezTo>
                    <a:cubicBezTo>
                      <a:pt x="537" y="17"/>
                      <a:pt x="543" y="13"/>
                      <a:pt x="543" y="7"/>
                    </a:cubicBezTo>
                    <a:cubicBezTo>
                      <a:pt x="543" y="0"/>
                      <a:pt x="543" y="0"/>
                      <a:pt x="543" y="0"/>
                    </a:cubicBezTo>
                    <a:lnTo>
                      <a:pt x="0" y="0"/>
                    </a:lnTo>
                    <a:close/>
                  </a:path>
                </a:pathLst>
              </a:custGeom>
              <a:gradFill rotWithShape="1">
                <a:gsLst>
                  <a:gs pos="0">
                    <a:srgbClr val="949494"/>
                  </a:gs>
                  <a:gs pos="50000">
                    <a:srgbClr val="EAEAEA"/>
                  </a:gs>
                  <a:gs pos="100000">
                    <a:srgbClr val="949494"/>
                  </a:gs>
                </a:gsLst>
                <a:lin ang="0" scaled="1"/>
              </a:gradFill>
              <a:ln w="9525">
                <a:noFill/>
                <a:round/>
                <a:headEnd/>
                <a:tailEnd/>
              </a:ln>
            </p:spPr>
            <p:txBody>
              <a:bodyPr/>
              <a:lstStyle/>
              <a:p>
                <a:endParaRPr lang="en-US"/>
              </a:p>
            </p:txBody>
          </p:sp>
          <p:sp>
            <p:nvSpPr>
              <p:cNvPr id="40988" name="Freeform 1648"/>
              <p:cNvSpPr>
                <a:spLocks/>
              </p:cNvSpPr>
              <p:nvPr/>
            </p:nvSpPr>
            <p:spPr bwMode="gray">
              <a:xfrm>
                <a:off x="4458" y="3139"/>
                <a:ext cx="960" cy="107"/>
              </a:xfrm>
              <a:custGeom>
                <a:avLst/>
                <a:gdLst>
                  <a:gd name="T0" fmla="*/ 409963 w 445"/>
                  <a:gd name="T1" fmla="*/ 7800 h 49"/>
                  <a:gd name="T2" fmla="*/ 393617 w 445"/>
                  <a:gd name="T3" fmla="*/ 0 h 49"/>
                  <a:gd name="T4" fmla="*/ 57658 w 445"/>
                  <a:gd name="T5" fmla="*/ 0 h 49"/>
                  <a:gd name="T6" fmla="*/ 41304 w 445"/>
                  <a:gd name="T7" fmla="*/ 7800 h 49"/>
                  <a:gd name="T8" fmla="*/ 0 w 445"/>
                  <a:gd name="T9" fmla="*/ 55419 h 49"/>
                  <a:gd name="T10" fmla="*/ 450382 w 445"/>
                  <a:gd name="T11" fmla="*/ 55419 h 49"/>
                  <a:gd name="T12" fmla="*/ 409963 w 445"/>
                  <a:gd name="T13" fmla="*/ 7800 h 49"/>
                  <a:gd name="T14" fmla="*/ 0 60000 65536"/>
                  <a:gd name="T15" fmla="*/ 0 60000 65536"/>
                  <a:gd name="T16" fmla="*/ 0 60000 65536"/>
                  <a:gd name="T17" fmla="*/ 0 60000 65536"/>
                  <a:gd name="T18" fmla="*/ 0 60000 65536"/>
                  <a:gd name="T19" fmla="*/ 0 60000 65536"/>
                  <a:gd name="T20" fmla="*/ 0 60000 65536"/>
                  <a:gd name="T21" fmla="*/ 0 w 445"/>
                  <a:gd name="T22" fmla="*/ 0 h 49"/>
                  <a:gd name="T23" fmla="*/ 445 w 44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 h="49">
                    <a:moveTo>
                      <a:pt x="405" y="7"/>
                    </a:moveTo>
                    <a:cubicBezTo>
                      <a:pt x="401" y="3"/>
                      <a:pt x="394" y="0"/>
                      <a:pt x="389" y="0"/>
                    </a:cubicBezTo>
                    <a:cubicBezTo>
                      <a:pt x="57" y="0"/>
                      <a:pt x="57" y="0"/>
                      <a:pt x="57" y="0"/>
                    </a:cubicBezTo>
                    <a:cubicBezTo>
                      <a:pt x="52" y="0"/>
                      <a:pt x="45" y="3"/>
                      <a:pt x="41" y="7"/>
                    </a:cubicBezTo>
                    <a:cubicBezTo>
                      <a:pt x="0" y="49"/>
                      <a:pt x="0" y="49"/>
                      <a:pt x="0" y="49"/>
                    </a:cubicBezTo>
                    <a:cubicBezTo>
                      <a:pt x="445" y="49"/>
                      <a:pt x="445" y="49"/>
                      <a:pt x="445" y="49"/>
                    </a:cubicBezTo>
                    <a:lnTo>
                      <a:pt x="405" y="7"/>
                    </a:lnTo>
                    <a:close/>
                  </a:path>
                </a:pathLst>
              </a:custGeom>
              <a:solidFill>
                <a:srgbClr val="B2B2B2"/>
              </a:solidFill>
              <a:ln w="9525">
                <a:noFill/>
                <a:round/>
                <a:headEnd/>
                <a:tailEnd/>
              </a:ln>
            </p:spPr>
            <p:txBody>
              <a:bodyPr/>
              <a:lstStyle/>
              <a:p>
                <a:endParaRPr lang="en-US"/>
              </a:p>
            </p:txBody>
          </p:sp>
          <p:sp>
            <p:nvSpPr>
              <p:cNvPr id="40989" name="Freeform 1649"/>
              <p:cNvSpPr>
                <a:spLocks/>
              </p:cNvSpPr>
              <p:nvPr/>
            </p:nvSpPr>
            <p:spPr bwMode="gray">
              <a:xfrm>
                <a:off x="4829" y="3257"/>
                <a:ext cx="220" cy="61"/>
              </a:xfrm>
              <a:custGeom>
                <a:avLst/>
                <a:gdLst>
                  <a:gd name="T0" fmla="*/ 5239 w 102"/>
                  <a:gd name="T1" fmla="*/ 23313 h 29"/>
                  <a:gd name="T2" fmla="*/ 884 w 102"/>
                  <a:gd name="T3" fmla="*/ 18361 h 29"/>
                  <a:gd name="T4" fmla="*/ 6020 w 102"/>
                  <a:gd name="T5" fmla="*/ 4933 h 29"/>
                  <a:gd name="T6" fmla="*/ 14086 w 102"/>
                  <a:gd name="T7" fmla="*/ 0 h 29"/>
                  <a:gd name="T8" fmla="*/ 89012 w 102"/>
                  <a:gd name="T9" fmla="*/ 0 h 29"/>
                  <a:gd name="T10" fmla="*/ 95911 w 102"/>
                  <a:gd name="T11" fmla="*/ 4933 h 29"/>
                  <a:gd name="T12" fmla="*/ 102084 w 102"/>
                  <a:gd name="T13" fmla="*/ 18361 h 29"/>
                  <a:gd name="T14" fmla="*/ 96847 w 102"/>
                  <a:gd name="T15" fmla="*/ 23313 h 29"/>
                  <a:gd name="T16" fmla="*/ 5239 w 102"/>
                  <a:gd name="T17" fmla="*/ 23313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29"/>
                  <a:gd name="T29" fmla="*/ 102 w 10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29">
                    <a:moveTo>
                      <a:pt x="5" y="29"/>
                    </a:moveTo>
                    <a:cubicBezTo>
                      <a:pt x="2" y="29"/>
                      <a:pt x="0" y="26"/>
                      <a:pt x="1" y="23"/>
                    </a:cubicBezTo>
                    <a:cubicBezTo>
                      <a:pt x="6" y="6"/>
                      <a:pt x="6" y="6"/>
                      <a:pt x="6" y="6"/>
                    </a:cubicBezTo>
                    <a:cubicBezTo>
                      <a:pt x="7" y="3"/>
                      <a:pt x="11" y="0"/>
                      <a:pt x="14" y="0"/>
                    </a:cubicBezTo>
                    <a:cubicBezTo>
                      <a:pt x="88" y="0"/>
                      <a:pt x="88" y="0"/>
                      <a:pt x="88" y="0"/>
                    </a:cubicBezTo>
                    <a:cubicBezTo>
                      <a:pt x="91" y="0"/>
                      <a:pt x="94" y="3"/>
                      <a:pt x="95" y="6"/>
                    </a:cubicBezTo>
                    <a:cubicBezTo>
                      <a:pt x="101" y="23"/>
                      <a:pt x="101" y="23"/>
                      <a:pt x="101" y="23"/>
                    </a:cubicBezTo>
                    <a:cubicBezTo>
                      <a:pt x="102" y="26"/>
                      <a:pt x="100" y="29"/>
                      <a:pt x="96" y="29"/>
                    </a:cubicBezTo>
                    <a:lnTo>
                      <a:pt x="5" y="29"/>
                    </a:lnTo>
                    <a:close/>
                  </a:path>
                </a:pathLst>
              </a:custGeom>
              <a:solidFill>
                <a:srgbClr val="303030"/>
              </a:solidFill>
              <a:ln w="9525">
                <a:noFill/>
                <a:round/>
                <a:headEnd/>
                <a:tailEnd/>
              </a:ln>
            </p:spPr>
            <p:txBody>
              <a:bodyPr/>
              <a:lstStyle/>
              <a:p>
                <a:endParaRPr lang="en-US"/>
              </a:p>
            </p:txBody>
          </p:sp>
          <p:sp>
            <p:nvSpPr>
              <p:cNvPr id="40990" name="Freeform 1650"/>
              <p:cNvSpPr>
                <a:spLocks/>
              </p:cNvSpPr>
              <p:nvPr/>
            </p:nvSpPr>
            <p:spPr bwMode="gray">
              <a:xfrm>
                <a:off x="4829" y="3257"/>
                <a:ext cx="220" cy="61"/>
              </a:xfrm>
              <a:custGeom>
                <a:avLst/>
                <a:gdLst>
                  <a:gd name="T0" fmla="*/ 5239 w 102"/>
                  <a:gd name="T1" fmla="*/ 23313 h 29"/>
                  <a:gd name="T2" fmla="*/ 884 w 102"/>
                  <a:gd name="T3" fmla="*/ 18361 h 29"/>
                  <a:gd name="T4" fmla="*/ 6020 w 102"/>
                  <a:gd name="T5" fmla="*/ 4933 h 29"/>
                  <a:gd name="T6" fmla="*/ 14086 w 102"/>
                  <a:gd name="T7" fmla="*/ 0 h 29"/>
                  <a:gd name="T8" fmla="*/ 89012 w 102"/>
                  <a:gd name="T9" fmla="*/ 0 h 29"/>
                  <a:gd name="T10" fmla="*/ 95911 w 102"/>
                  <a:gd name="T11" fmla="*/ 4933 h 29"/>
                  <a:gd name="T12" fmla="*/ 102084 w 102"/>
                  <a:gd name="T13" fmla="*/ 18361 h 29"/>
                  <a:gd name="T14" fmla="*/ 96847 w 102"/>
                  <a:gd name="T15" fmla="*/ 23313 h 29"/>
                  <a:gd name="T16" fmla="*/ 5239 w 102"/>
                  <a:gd name="T17" fmla="*/ 23313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29"/>
                  <a:gd name="T29" fmla="*/ 102 w 10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29">
                    <a:moveTo>
                      <a:pt x="5" y="29"/>
                    </a:moveTo>
                    <a:cubicBezTo>
                      <a:pt x="2" y="29"/>
                      <a:pt x="0" y="26"/>
                      <a:pt x="1" y="23"/>
                    </a:cubicBezTo>
                    <a:cubicBezTo>
                      <a:pt x="6" y="6"/>
                      <a:pt x="6" y="6"/>
                      <a:pt x="6" y="6"/>
                    </a:cubicBezTo>
                    <a:cubicBezTo>
                      <a:pt x="7" y="3"/>
                      <a:pt x="11" y="0"/>
                      <a:pt x="14" y="0"/>
                    </a:cubicBezTo>
                    <a:cubicBezTo>
                      <a:pt x="88" y="0"/>
                      <a:pt x="88" y="0"/>
                      <a:pt x="88" y="0"/>
                    </a:cubicBezTo>
                    <a:cubicBezTo>
                      <a:pt x="91" y="0"/>
                      <a:pt x="94" y="3"/>
                      <a:pt x="95" y="6"/>
                    </a:cubicBezTo>
                    <a:cubicBezTo>
                      <a:pt x="101" y="23"/>
                      <a:pt x="101" y="23"/>
                      <a:pt x="101" y="23"/>
                    </a:cubicBezTo>
                    <a:cubicBezTo>
                      <a:pt x="102" y="26"/>
                      <a:pt x="100" y="29"/>
                      <a:pt x="96" y="29"/>
                    </a:cubicBezTo>
                    <a:lnTo>
                      <a:pt x="5" y="29"/>
                    </a:lnTo>
                    <a:close/>
                  </a:path>
                </a:pathLst>
              </a:custGeom>
              <a:solidFill>
                <a:srgbClr val="737373"/>
              </a:solidFill>
              <a:ln w="9525">
                <a:noFill/>
                <a:round/>
                <a:headEnd/>
                <a:tailEnd/>
              </a:ln>
            </p:spPr>
            <p:txBody>
              <a:bodyPr/>
              <a:lstStyle/>
              <a:p>
                <a:endParaRPr lang="en-US"/>
              </a:p>
            </p:txBody>
          </p:sp>
          <p:sp>
            <p:nvSpPr>
              <p:cNvPr id="40991" name="Rectangle 1651"/>
              <p:cNvSpPr>
                <a:spLocks noChangeArrowheads="1"/>
              </p:cNvSpPr>
              <p:nvPr/>
            </p:nvSpPr>
            <p:spPr bwMode="gray">
              <a:xfrm>
                <a:off x="4574" y="2546"/>
                <a:ext cx="729" cy="522"/>
              </a:xfrm>
              <a:prstGeom prst="rect">
                <a:avLst/>
              </a:prstGeom>
              <a:noFill/>
              <a:ln w="12700">
                <a:solidFill>
                  <a:srgbClr val="C0C0C0"/>
                </a:solidFill>
                <a:miter lim="800000"/>
                <a:headEnd/>
                <a:tailEnd/>
              </a:ln>
            </p:spPr>
            <p:txBody>
              <a:bodyPr wrap="none" anchor="ctr"/>
              <a:lstStyle/>
              <a:p>
                <a:pPr algn="ctr">
                  <a:spcBef>
                    <a:spcPct val="50000"/>
                  </a:spcBef>
                </a:pPr>
                <a:endParaRPr lang="en-US"/>
              </a:p>
            </p:txBody>
          </p:sp>
        </p:grpSp>
        <p:sp>
          <p:nvSpPr>
            <p:cNvPr id="40977" name="Freeform 1652"/>
            <p:cNvSpPr>
              <a:spLocks noEditPoints="1"/>
            </p:cNvSpPr>
            <p:nvPr/>
          </p:nvSpPr>
          <p:spPr bwMode="gray">
            <a:xfrm>
              <a:off x="1749" y="3148"/>
              <a:ext cx="885" cy="87"/>
            </a:xfrm>
            <a:custGeom>
              <a:avLst/>
              <a:gdLst>
                <a:gd name="T0" fmla="*/ 8 w 1272"/>
                <a:gd name="T1" fmla="*/ 1 h 125"/>
                <a:gd name="T2" fmla="*/ 10 w 1272"/>
                <a:gd name="T3" fmla="*/ 1 h 125"/>
                <a:gd name="T4" fmla="*/ 19 w 1272"/>
                <a:gd name="T5" fmla="*/ 1 h 125"/>
                <a:gd name="T6" fmla="*/ 19 w 1272"/>
                <a:gd name="T7" fmla="*/ 1 h 125"/>
                <a:gd name="T8" fmla="*/ 24 w 1272"/>
                <a:gd name="T9" fmla="*/ 1 h 125"/>
                <a:gd name="T10" fmla="*/ 29 w 1272"/>
                <a:gd name="T11" fmla="*/ 1 h 125"/>
                <a:gd name="T12" fmla="*/ 29 w 1272"/>
                <a:gd name="T13" fmla="*/ 1 h 125"/>
                <a:gd name="T14" fmla="*/ 38 w 1272"/>
                <a:gd name="T15" fmla="*/ 1 h 125"/>
                <a:gd name="T16" fmla="*/ 38 w 1272"/>
                <a:gd name="T17" fmla="*/ 1 h 125"/>
                <a:gd name="T18" fmla="*/ 44 w 1272"/>
                <a:gd name="T19" fmla="*/ 1 h 125"/>
                <a:gd name="T20" fmla="*/ 6 w 1272"/>
                <a:gd name="T21" fmla="*/ 1 h 125"/>
                <a:gd name="T22" fmla="*/ 13 w 1272"/>
                <a:gd name="T23" fmla="*/ 1 h 125"/>
                <a:gd name="T24" fmla="*/ 15 w 1272"/>
                <a:gd name="T25" fmla="*/ 1 h 125"/>
                <a:gd name="T26" fmla="*/ 20 w 1272"/>
                <a:gd name="T27" fmla="*/ 1 h 125"/>
                <a:gd name="T28" fmla="*/ 22 w 1272"/>
                <a:gd name="T29" fmla="*/ 1 h 125"/>
                <a:gd name="T30" fmla="*/ 26 w 1272"/>
                <a:gd name="T31" fmla="*/ 1 h 125"/>
                <a:gd name="T32" fmla="*/ 32 w 1272"/>
                <a:gd name="T33" fmla="*/ 1 h 125"/>
                <a:gd name="T34" fmla="*/ 34 w 1272"/>
                <a:gd name="T35" fmla="*/ 1 h 125"/>
                <a:gd name="T36" fmla="*/ 40 w 1272"/>
                <a:gd name="T37" fmla="*/ 1 h 125"/>
                <a:gd name="T38" fmla="*/ 41 w 1272"/>
                <a:gd name="T39" fmla="*/ 1 h 125"/>
                <a:gd name="T40" fmla="*/ 10 w 1272"/>
                <a:gd name="T41" fmla="*/ 1 h 125"/>
                <a:gd name="T42" fmla="*/ 10 w 1272"/>
                <a:gd name="T43" fmla="*/ 1 h 125"/>
                <a:gd name="T44" fmla="*/ 17 w 1272"/>
                <a:gd name="T45" fmla="*/ 2 h 125"/>
                <a:gd name="T46" fmla="*/ 22 w 1272"/>
                <a:gd name="T47" fmla="*/ 1 h 125"/>
                <a:gd name="T48" fmla="*/ 22 w 1272"/>
                <a:gd name="T49" fmla="*/ 2 h 125"/>
                <a:gd name="T50" fmla="*/ 31 w 1272"/>
                <a:gd name="T51" fmla="*/ 2 h 125"/>
                <a:gd name="T52" fmla="*/ 33 w 1272"/>
                <a:gd name="T53" fmla="*/ 2 h 125"/>
                <a:gd name="T54" fmla="*/ 40 w 1272"/>
                <a:gd name="T55" fmla="*/ 2 h 125"/>
                <a:gd name="T56" fmla="*/ 40 w 1272"/>
                <a:gd name="T57" fmla="*/ 2 h 125"/>
                <a:gd name="T58" fmla="*/ 43 w 1272"/>
                <a:gd name="T59" fmla="*/ 2 h 125"/>
                <a:gd name="T60" fmla="*/ 10 w 1272"/>
                <a:gd name="T61" fmla="*/ 2 h 125"/>
                <a:gd name="T62" fmla="*/ 13 w 1272"/>
                <a:gd name="T63" fmla="*/ 3 h 125"/>
                <a:gd name="T64" fmla="*/ 19 w 1272"/>
                <a:gd name="T65" fmla="*/ 2 h 125"/>
                <a:gd name="T66" fmla="*/ 19 w 1272"/>
                <a:gd name="T67" fmla="*/ 3 h 125"/>
                <a:gd name="T68" fmla="*/ 26 w 1272"/>
                <a:gd name="T69" fmla="*/ 2 h 125"/>
                <a:gd name="T70" fmla="*/ 29 w 1272"/>
                <a:gd name="T71" fmla="*/ 2 h 125"/>
                <a:gd name="T72" fmla="*/ 32 w 1272"/>
                <a:gd name="T73" fmla="*/ 3 h 125"/>
                <a:gd name="T74" fmla="*/ 41 w 1272"/>
                <a:gd name="T75" fmla="*/ 3 h 125"/>
                <a:gd name="T76" fmla="*/ 46 w 1272"/>
                <a:gd name="T77" fmla="*/ 2 h 125"/>
                <a:gd name="T78" fmla="*/ 8 w 1272"/>
                <a:gd name="T79" fmla="*/ 3 h 125"/>
                <a:gd name="T80" fmla="*/ 12 w 1272"/>
                <a:gd name="T81" fmla="*/ 4 h 125"/>
                <a:gd name="T82" fmla="*/ 17 w 1272"/>
                <a:gd name="T83" fmla="*/ 4 h 125"/>
                <a:gd name="T84" fmla="*/ 22 w 1272"/>
                <a:gd name="T85" fmla="*/ 3 h 125"/>
                <a:gd name="T86" fmla="*/ 24 w 1272"/>
                <a:gd name="T87" fmla="*/ 3 h 125"/>
                <a:gd name="T88" fmla="*/ 31 w 1272"/>
                <a:gd name="T89" fmla="*/ 4 h 125"/>
                <a:gd name="T90" fmla="*/ 37 w 1272"/>
                <a:gd name="T91" fmla="*/ 3 h 125"/>
                <a:gd name="T92" fmla="*/ 38 w 1272"/>
                <a:gd name="T93" fmla="*/ 4 h 125"/>
                <a:gd name="T94" fmla="*/ 1 w 1272"/>
                <a:gd name="T95" fmla="*/ 4 h 125"/>
                <a:gd name="T96" fmla="*/ 6 w 1272"/>
                <a:gd name="T97" fmla="*/ 5 h 125"/>
                <a:gd name="T98" fmla="*/ 6 w 1272"/>
                <a:gd name="T99" fmla="*/ 5 h 125"/>
                <a:gd name="T100" fmla="*/ 14 w 1272"/>
                <a:gd name="T101" fmla="*/ 5 h 125"/>
                <a:gd name="T102" fmla="*/ 35 w 1272"/>
                <a:gd name="T103" fmla="*/ 4 h 125"/>
                <a:gd name="T104" fmla="*/ 39 w 1272"/>
                <a:gd name="T105" fmla="*/ 4 h 125"/>
                <a:gd name="T106" fmla="*/ 42 w 1272"/>
                <a:gd name="T107" fmla="*/ 4 h 125"/>
                <a:gd name="T108" fmla="*/ 42 w 1272"/>
                <a:gd name="T109" fmla="*/ 4 h 1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2"/>
                <a:gd name="T166" fmla="*/ 0 h 125"/>
                <a:gd name="T167" fmla="*/ 1272 w 1272"/>
                <a:gd name="T168" fmla="*/ 125 h 1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2" h="125">
                  <a:moveTo>
                    <a:pt x="195" y="1"/>
                  </a:moveTo>
                  <a:cubicBezTo>
                    <a:pt x="168" y="1"/>
                    <a:pt x="142" y="1"/>
                    <a:pt x="115" y="1"/>
                  </a:cubicBezTo>
                  <a:cubicBezTo>
                    <a:pt x="112" y="4"/>
                    <a:pt x="110" y="6"/>
                    <a:pt x="107" y="9"/>
                  </a:cubicBezTo>
                  <a:cubicBezTo>
                    <a:pt x="134" y="9"/>
                    <a:pt x="161" y="9"/>
                    <a:pt x="188" y="9"/>
                  </a:cubicBezTo>
                  <a:cubicBezTo>
                    <a:pt x="191" y="6"/>
                    <a:pt x="192" y="4"/>
                    <a:pt x="195" y="1"/>
                  </a:cubicBezTo>
                  <a:close/>
                  <a:moveTo>
                    <a:pt x="272" y="1"/>
                  </a:moveTo>
                  <a:cubicBezTo>
                    <a:pt x="249" y="1"/>
                    <a:pt x="226" y="1"/>
                    <a:pt x="204" y="1"/>
                  </a:cubicBezTo>
                  <a:cubicBezTo>
                    <a:pt x="201" y="4"/>
                    <a:pt x="199" y="6"/>
                    <a:pt x="197" y="9"/>
                  </a:cubicBezTo>
                  <a:cubicBezTo>
                    <a:pt x="221" y="9"/>
                    <a:pt x="242" y="9"/>
                    <a:pt x="266" y="9"/>
                  </a:cubicBezTo>
                  <a:cubicBezTo>
                    <a:pt x="268" y="6"/>
                    <a:pt x="269" y="4"/>
                    <a:pt x="272" y="1"/>
                  </a:cubicBezTo>
                  <a:close/>
                  <a:moveTo>
                    <a:pt x="342" y="9"/>
                  </a:moveTo>
                  <a:cubicBezTo>
                    <a:pt x="344" y="6"/>
                    <a:pt x="345" y="4"/>
                    <a:pt x="347" y="1"/>
                  </a:cubicBezTo>
                  <a:cubicBezTo>
                    <a:pt x="325" y="1"/>
                    <a:pt x="303" y="1"/>
                    <a:pt x="281" y="1"/>
                  </a:cubicBezTo>
                  <a:cubicBezTo>
                    <a:pt x="279" y="4"/>
                    <a:pt x="278" y="6"/>
                    <a:pt x="275" y="9"/>
                  </a:cubicBezTo>
                  <a:cubicBezTo>
                    <a:pt x="298" y="9"/>
                    <a:pt x="319" y="9"/>
                    <a:pt x="342" y="9"/>
                  </a:cubicBezTo>
                  <a:close/>
                  <a:moveTo>
                    <a:pt x="420" y="1"/>
                  </a:moveTo>
                  <a:cubicBezTo>
                    <a:pt x="399" y="1"/>
                    <a:pt x="378" y="1"/>
                    <a:pt x="357" y="1"/>
                  </a:cubicBezTo>
                  <a:cubicBezTo>
                    <a:pt x="355" y="4"/>
                    <a:pt x="354" y="6"/>
                    <a:pt x="352" y="9"/>
                  </a:cubicBezTo>
                  <a:cubicBezTo>
                    <a:pt x="374" y="9"/>
                    <a:pt x="394" y="9"/>
                    <a:pt x="417" y="9"/>
                  </a:cubicBezTo>
                  <a:cubicBezTo>
                    <a:pt x="418" y="6"/>
                    <a:pt x="419" y="4"/>
                    <a:pt x="420" y="1"/>
                  </a:cubicBezTo>
                  <a:close/>
                  <a:moveTo>
                    <a:pt x="492" y="1"/>
                  </a:moveTo>
                  <a:cubicBezTo>
                    <a:pt x="471" y="1"/>
                    <a:pt x="450" y="1"/>
                    <a:pt x="430" y="1"/>
                  </a:cubicBezTo>
                  <a:cubicBezTo>
                    <a:pt x="428" y="4"/>
                    <a:pt x="427" y="6"/>
                    <a:pt x="426" y="9"/>
                  </a:cubicBezTo>
                  <a:cubicBezTo>
                    <a:pt x="448" y="9"/>
                    <a:pt x="467" y="9"/>
                    <a:pt x="489" y="9"/>
                  </a:cubicBezTo>
                  <a:cubicBezTo>
                    <a:pt x="490" y="6"/>
                    <a:pt x="491" y="4"/>
                    <a:pt x="492" y="1"/>
                  </a:cubicBezTo>
                  <a:close/>
                  <a:moveTo>
                    <a:pt x="561" y="1"/>
                  </a:moveTo>
                  <a:cubicBezTo>
                    <a:pt x="540" y="1"/>
                    <a:pt x="520" y="1"/>
                    <a:pt x="500" y="1"/>
                  </a:cubicBezTo>
                  <a:cubicBezTo>
                    <a:pt x="499" y="4"/>
                    <a:pt x="498" y="6"/>
                    <a:pt x="497" y="9"/>
                  </a:cubicBezTo>
                  <a:cubicBezTo>
                    <a:pt x="519" y="9"/>
                    <a:pt x="538" y="9"/>
                    <a:pt x="559" y="9"/>
                  </a:cubicBezTo>
                  <a:cubicBezTo>
                    <a:pt x="560" y="6"/>
                    <a:pt x="560" y="4"/>
                    <a:pt x="561" y="1"/>
                  </a:cubicBezTo>
                  <a:close/>
                  <a:moveTo>
                    <a:pt x="631" y="1"/>
                  </a:moveTo>
                  <a:cubicBezTo>
                    <a:pt x="611" y="1"/>
                    <a:pt x="590" y="1"/>
                    <a:pt x="570" y="1"/>
                  </a:cubicBezTo>
                  <a:cubicBezTo>
                    <a:pt x="570" y="4"/>
                    <a:pt x="570" y="6"/>
                    <a:pt x="569" y="9"/>
                  </a:cubicBezTo>
                  <a:cubicBezTo>
                    <a:pt x="591" y="9"/>
                    <a:pt x="610" y="9"/>
                    <a:pt x="631" y="9"/>
                  </a:cubicBezTo>
                  <a:cubicBezTo>
                    <a:pt x="631" y="6"/>
                    <a:pt x="631" y="4"/>
                    <a:pt x="631" y="1"/>
                  </a:cubicBezTo>
                  <a:close/>
                  <a:moveTo>
                    <a:pt x="701" y="9"/>
                  </a:moveTo>
                  <a:cubicBezTo>
                    <a:pt x="701" y="6"/>
                    <a:pt x="700" y="4"/>
                    <a:pt x="699" y="1"/>
                  </a:cubicBezTo>
                  <a:cubicBezTo>
                    <a:pt x="678" y="1"/>
                    <a:pt x="660" y="1"/>
                    <a:pt x="639" y="1"/>
                  </a:cubicBezTo>
                  <a:cubicBezTo>
                    <a:pt x="639" y="4"/>
                    <a:pt x="639" y="6"/>
                    <a:pt x="639" y="9"/>
                  </a:cubicBezTo>
                  <a:cubicBezTo>
                    <a:pt x="661" y="9"/>
                    <a:pt x="680" y="9"/>
                    <a:pt x="701" y="9"/>
                  </a:cubicBezTo>
                  <a:close/>
                  <a:moveTo>
                    <a:pt x="772" y="9"/>
                  </a:moveTo>
                  <a:cubicBezTo>
                    <a:pt x="771" y="6"/>
                    <a:pt x="770" y="4"/>
                    <a:pt x="769" y="1"/>
                  </a:cubicBezTo>
                  <a:cubicBezTo>
                    <a:pt x="748" y="1"/>
                    <a:pt x="729" y="1"/>
                    <a:pt x="708" y="1"/>
                  </a:cubicBezTo>
                  <a:cubicBezTo>
                    <a:pt x="708" y="4"/>
                    <a:pt x="709" y="6"/>
                    <a:pt x="710" y="9"/>
                  </a:cubicBezTo>
                  <a:cubicBezTo>
                    <a:pt x="731" y="9"/>
                    <a:pt x="750" y="9"/>
                    <a:pt x="772" y="9"/>
                  </a:cubicBezTo>
                  <a:close/>
                  <a:moveTo>
                    <a:pt x="844" y="9"/>
                  </a:moveTo>
                  <a:cubicBezTo>
                    <a:pt x="843" y="6"/>
                    <a:pt x="842" y="4"/>
                    <a:pt x="840" y="1"/>
                  </a:cubicBezTo>
                  <a:cubicBezTo>
                    <a:pt x="818" y="1"/>
                    <a:pt x="799" y="1"/>
                    <a:pt x="778" y="1"/>
                  </a:cubicBezTo>
                  <a:cubicBezTo>
                    <a:pt x="779" y="4"/>
                    <a:pt x="780" y="6"/>
                    <a:pt x="781" y="9"/>
                  </a:cubicBezTo>
                  <a:cubicBezTo>
                    <a:pt x="803" y="9"/>
                    <a:pt x="822" y="9"/>
                    <a:pt x="844" y="9"/>
                  </a:cubicBezTo>
                  <a:close/>
                  <a:moveTo>
                    <a:pt x="917" y="9"/>
                  </a:moveTo>
                  <a:cubicBezTo>
                    <a:pt x="915" y="6"/>
                    <a:pt x="914" y="4"/>
                    <a:pt x="911" y="1"/>
                  </a:cubicBezTo>
                  <a:cubicBezTo>
                    <a:pt x="889" y="1"/>
                    <a:pt x="870" y="1"/>
                    <a:pt x="848" y="1"/>
                  </a:cubicBezTo>
                  <a:cubicBezTo>
                    <a:pt x="850" y="4"/>
                    <a:pt x="851" y="6"/>
                    <a:pt x="852" y="9"/>
                  </a:cubicBezTo>
                  <a:cubicBezTo>
                    <a:pt x="875" y="9"/>
                    <a:pt x="895" y="9"/>
                    <a:pt x="917" y="9"/>
                  </a:cubicBezTo>
                  <a:close/>
                  <a:moveTo>
                    <a:pt x="993" y="9"/>
                  </a:moveTo>
                  <a:cubicBezTo>
                    <a:pt x="991" y="6"/>
                    <a:pt x="989" y="4"/>
                    <a:pt x="987" y="1"/>
                  </a:cubicBezTo>
                  <a:cubicBezTo>
                    <a:pt x="964" y="1"/>
                    <a:pt x="944" y="1"/>
                    <a:pt x="921" y="1"/>
                  </a:cubicBezTo>
                  <a:cubicBezTo>
                    <a:pt x="923" y="4"/>
                    <a:pt x="924" y="6"/>
                    <a:pt x="927" y="9"/>
                  </a:cubicBezTo>
                  <a:cubicBezTo>
                    <a:pt x="950" y="9"/>
                    <a:pt x="970" y="9"/>
                    <a:pt x="993" y="9"/>
                  </a:cubicBezTo>
                  <a:close/>
                  <a:moveTo>
                    <a:pt x="1073" y="9"/>
                  </a:moveTo>
                  <a:cubicBezTo>
                    <a:pt x="1070" y="6"/>
                    <a:pt x="1068" y="4"/>
                    <a:pt x="1065" y="0"/>
                  </a:cubicBezTo>
                  <a:cubicBezTo>
                    <a:pt x="1041" y="0"/>
                    <a:pt x="1020" y="0"/>
                    <a:pt x="997" y="1"/>
                  </a:cubicBezTo>
                  <a:cubicBezTo>
                    <a:pt x="1000" y="4"/>
                    <a:pt x="1001" y="6"/>
                    <a:pt x="1004" y="9"/>
                  </a:cubicBezTo>
                  <a:cubicBezTo>
                    <a:pt x="1028" y="9"/>
                    <a:pt x="1049" y="9"/>
                    <a:pt x="1073" y="9"/>
                  </a:cubicBezTo>
                  <a:close/>
                  <a:moveTo>
                    <a:pt x="1162" y="9"/>
                  </a:moveTo>
                  <a:cubicBezTo>
                    <a:pt x="1159" y="6"/>
                    <a:pt x="1157" y="4"/>
                    <a:pt x="1154" y="0"/>
                  </a:cubicBezTo>
                  <a:cubicBezTo>
                    <a:pt x="1127" y="0"/>
                    <a:pt x="1101" y="0"/>
                    <a:pt x="1075" y="0"/>
                  </a:cubicBezTo>
                  <a:cubicBezTo>
                    <a:pt x="1078" y="4"/>
                    <a:pt x="1079" y="6"/>
                    <a:pt x="1083" y="9"/>
                  </a:cubicBezTo>
                  <a:cubicBezTo>
                    <a:pt x="1109" y="9"/>
                    <a:pt x="1136" y="9"/>
                    <a:pt x="1162" y="9"/>
                  </a:cubicBezTo>
                  <a:close/>
                  <a:moveTo>
                    <a:pt x="157" y="31"/>
                  </a:moveTo>
                  <a:cubicBezTo>
                    <a:pt x="164" y="23"/>
                    <a:pt x="167" y="19"/>
                    <a:pt x="174" y="11"/>
                  </a:cubicBezTo>
                  <a:cubicBezTo>
                    <a:pt x="150" y="11"/>
                    <a:pt x="129" y="11"/>
                    <a:pt x="105" y="11"/>
                  </a:cubicBezTo>
                  <a:cubicBezTo>
                    <a:pt x="98" y="19"/>
                    <a:pt x="95" y="23"/>
                    <a:pt x="87" y="31"/>
                  </a:cubicBezTo>
                  <a:cubicBezTo>
                    <a:pt x="111" y="31"/>
                    <a:pt x="133" y="31"/>
                    <a:pt x="157" y="31"/>
                  </a:cubicBezTo>
                  <a:close/>
                  <a:moveTo>
                    <a:pt x="182" y="11"/>
                  </a:moveTo>
                  <a:cubicBezTo>
                    <a:pt x="176" y="19"/>
                    <a:pt x="173" y="23"/>
                    <a:pt x="166" y="31"/>
                  </a:cubicBezTo>
                  <a:cubicBezTo>
                    <a:pt x="190" y="31"/>
                    <a:pt x="212" y="31"/>
                    <a:pt x="236" y="31"/>
                  </a:cubicBezTo>
                  <a:cubicBezTo>
                    <a:pt x="242" y="23"/>
                    <a:pt x="245" y="19"/>
                    <a:pt x="251" y="11"/>
                  </a:cubicBezTo>
                  <a:cubicBezTo>
                    <a:pt x="227" y="11"/>
                    <a:pt x="206" y="11"/>
                    <a:pt x="182" y="11"/>
                  </a:cubicBezTo>
                  <a:close/>
                  <a:moveTo>
                    <a:pt x="260" y="11"/>
                  </a:moveTo>
                  <a:cubicBezTo>
                    <a:pt x="255" y="19"/>
                    <a:pt x="252" y="23"/>
                    <a:pt x="246" y="31"/>
                  </a:cubicBezTo>
                  <a:cubicBezTo>
                    <a:pt x="269" y="31"/>
                    <a:pt x="290" y="31"/>
                    <a:pt x="314" y="31"/>
                  </a:cubicBezTo>
                  <a:cubicBezTo>
                    <a:pt x="319" y="23"/>
                    <a:pt x="322" y="19"/>
                    <a:pt x="327" y="11"/>
                  </a:cubicBezTo>
                  <a:cubicBezTo>
                    <a:pt x="304" y="11"/>
                    <a:pt x="283" y="11"/>
                    <a:pt x="260" y="11"/>
                  </a:cubicBezTo>
                  <a:close/>
                  <a:moveTo>
                    <a:pt x="401" y="11"/>
                  </a:moveTo>
                  <a:cubicBezTo>
                    <a:pt x="379" y="11"/>
                    <a:pt x="359" y="11"/>
                    <a:pt x="337" y="11"/>
                  </a:cubicBezTo>
                  <a:cubicBezTo>
                    <a:pt x="332" y="19"/>
                    <a:pt x="329" y="23"/>
                    <a:pt x="324" y="31"/>
                  </a:cubicBezTo>
                  <a:cubicBezTo>
                    <a:pt x="347" y="31"/>
                    <a:pt x="368" y="31"/>
                    <a:pt x="391" y="31"/>
                  </a:cubicBezTo>
                  <a:cubicBezTo>
                    <a:pt x="395" y="23"/>
                    <a:pt x="397" y="19"/>
                    <a:pt x="401" y="11"/>
                  </a:cubicBezTo>
                  <a:close/>
                  <a:moveTo>
                    <a:pt x="400" y="31"/>
                  </a:moveTo>
                  <a:cubicBezTo>
                    <a:pt x="423" y="31"/>
                    <a:pt x="443" y="31"/>
                    <a:pt x="466" y="31"/>
                  </a:cubicBezTo>
                  <a:cubicBezTo>
                    <a:pt x="469" y="23"/>
                    <a:pt x="470" y="19"/>
                    <a:pt x="473" y="11"/>
                  </a:cubicBezTo>
                  <a:cubicBezTo>
                    <a:pt x="451" y="11"/>
                    <a:pt x="432" y="11"/>
                    <a:pt x="410" y="11"/>
                  </a:cubicBezTo>
                  <a:cubicBezTo>
                    <a:pt x="406" y="19"/>
                    <a:pt x="404" y="23"/>
                    <a:pt x="400" y="31"/>
                  </a:cubicBezTo>
                  <a:close/>
                  <a:moveTo>
                    <a:pt x="475" y="31"/>
                  </a:moveTo>
                  <a:cubicBezTo>
                    <a:pt x="498" y="31"/>
                    <a:pt x="518" y="31"/>
                    <a:pt x="540" y="31"/>
                  </a:cubicBezTo>
                  <a:cubicBezTo>
                    <a:pt x="542" y="23"/>
                    <a:pt x="542" y="19"/>
                    <a:pt x="544" y="11"/>
                  </a:cubicBezTo>
                  <a:cubicBezTo>
                    <a:pt x="522" y="11"/>
                    <a:pt x="503" y="11"/>
                    <a:pt x="482" y="11"/>
                  </a:cubicBezTo>
                  <a:cubicBezTo>
                    <a:pt x="479" y="19"/>
                    <a:pt x="478" y="23"/>
                    <a:pt x="475" y="31"/>
                  </a:cubicBezTo>
                  <a:close/>
                  <a:moveTo>
                    <a:pt x="549" y="31"/>
                  </a:moveTo>
                  <a:cubicBezTo>
                    <a:pt x="571" y="31"/>
                    <a:pt x="591" y="31"/>
                    <a:pt x="613" y="31"/>
                  </a:cubicBezTo>
                  <a:cubicBezTo>
                    <a:pt x="613" y="23"/>
                    <a:pt x="613" y="19"/>
                    <a:pt x="613" y="11"/>
                  </a:cubicBezTo>
                  <a:cubicBezTo>
                    <a:pt x="592" y="11"/>
                    <a:pt x="573" y="11"/>
                    <a:pt x="552" y="11"/>
                  </a:cubicBezTo>
                  <a:cubicBezTo>
                    <a:pt x="551" y="19"/>
                    <a:pt x="550" y="23"/>
                    <a:pt x="549" y="31"/>
                  </a:cubicBezTo>
                  <a:close/>
                  <a:moveTo>
                    <a:pt x="622" y="11"/>
                  </a:moveTo>
                  <a:cubicBezTo>
                    <a:pt x="622" y="19"/>
                    <a:pt x="622" y="23"/>
                    <a:pt x="622" y="31"/>
                  </a:cubicBezTo>
                  <a:cubicBezTo>
                    <a:pt x="644" y="31"/>
                    <a:pt x="664" y="31"/>
                    <a:pt x="686" y="31"/>
                  </a:cubicBezTo>
                  <a:cubicBezTo>
                    <a:pt x="685" y="23"/>
                    <a:pt x="685" y="19"/>
                    <a:pt x="683" y="11"/>
                  </a:cubicBezTo>
                  <a:cubicBezTo>
                    <a:pt x="662" y="11"/>
                    <a:pt x="643" y="11"/>
                    <a:pt x="622" y="11"/>
                  </a:cubicBezTo>
                  <a:close/>
                  <a:moveTo>
                    <a:pt x="693" y="11"/>
                  </a:moveTo>
                  <a:cubicBezTo>
                    <a:pt x="694" y="19"/>
                    <a:pt x="695" y="23"/>
                    <a:pt x="696" y="31"/>
                  </a:cubicBezTo>
                  <a:cubicBezTo>
                    <a:pt x="718" y="31"/>
                    <a:pt x="738" y="31"/>
                    <a:pt x="761" y="31"/>
                  </a:cubicBezTo>
                  <a:cubicBezTo>
                    <a:pt x="758" y="23"/>
                    <a:pt x="757" y="19"/>
                    <a:pt x="754" y="11"/>
                  </a:cubicBezTo>
                  <a:cubicBezTo>
                    <a:pt x="733" y="11"/>
                    <a:pt x="714" y="11"/>
                    <a:pt x="693" y="11"/>
                  </a:cubicBezTo>
                  <a:close/>
                  <a:moveTo>
                    <a:pt x="824" y="12"/>
                  </a:moveTo>
                  <a:cubicBezTo>
                    <a:pt x="802" y="11"/>
                    <a:pt x="783" y="11"/>
                    <a:pt x="762" y="11"/>
                  </a:cubicBezTo>
                  <a:cubicBezTo>
                    <a:pt x="764" y="19"/>
                    <a:pt x="766" y="23"/>
                    <a:pt x="768" y="31"/>
                  </a:cubicBezTo>
                  <a:cubicBezTo>
                    <a:pt x="791" y="31"/>
                    <a:pt x="811" y="31"/>
                    <a:pt x="833" y="31"/>
                  </a:cubicBezTo>
                  <a:cubicBezTo>
                    <a:pt x="830" y="23"/>
                    <a:pt x="828" y="19"/>
                    <a:pt x="824" y="12"/>
                  </a:cubicBezTo>
                  <a:close/>
                  <a:moveTo>
                    <a:pt x="833" y="12"/>
                  </a:moveTo>
                  <a:cubicBezTo>
                    <a:pt x="837" y="19"/>
                    <a:pt x="839" y="23"/>
                    <a:pt x="843" y="31"/>
                  </a:cubicBezTo>
                  <a:cubicBezTo>
                    <a:pt x="866" y="31"/>
                    <a:pt x="886" y="31"/>
                    <a:pt x="909" y="31"/>
                  </a:cubicBezTo>
                  <a:cubicBezTo>
                    <a:pt x="904" y="23"/>
                    <a:pt x="902" y="19"/>
                    <a:pt x="897" y="12"/>
                  </a:cubicBezTo>
                  <a:cubicBezTo>
                    <a:pt x="875" y="12"/>
                    <a:pt x="855" y="12"/>
                    <a:pt x="833" y="12"/>
                  </a:cubicBezTo>
                  <a:close/>
                  <a:moveTo>
                    <a:pt x="905" y="12"/>
                  </a:moveTo>
                  <a:cubicBezTo>
                    <a:pt x="910" y="19"/>
                    <a:pt x="913" y="23"/>
                    <a:pt x="918" y="31"/>
                  </a:cubicBezTo>
                  <a:cubicBezTo>
                    <a:pt x="941" y="31"/>
                    <a:pt x="962" y="31"/>
                    <a:pt x="985" y="31"/>
                  </a:cubicBezTo>
                  <a:cubicBezTo>
                    <a:pt x="979" y="23"/>
                    <a:pt x="977" y="19"/>
                    <a:pt x="971" y="12"/>
                  </a:cubicBezTo>
                  <a:cubicBezTo>
                    <a:pt x="948" y="12"/>
                    <a:pt x="928" y="12"/>
                    <a:pt x="905" y="12"/>
                  </a:cubicBezTo>
                  <a:close/>
                  <a:moveTo>
                    <a:pt x="980" y="12"/>
                  </a:moveTo>
                  <a:cubicBezTo>
                    <a:pt x="986" y="19"/>
                    <a:pt x="989" y="23"/>
                    <a:pt x="995" y="31"/>
                  </a:cubicBezTo>
                  <a:cubicBezTo>
                    <a:pt x="1019" y="31"/>
                    <a:pt x="1040" y="31"/>
                    <a:pt x="1064" y="31"/>
                  </a:cubicBezTo>
                  <a:cubicBezTo>
                    <a:pt x="1057" y="23"/>
                    <a:pt x="1054" y="19"/>
                    <a:pt x="1047" y="12"/>
                  </a:cubicBezTo>
                  <a:cubicBezTo>
                    <a:pt x="1024" y="12"/>
                    <a:pt x="1003" y="12"/>
                    <a:pt x="980" y="12"/>
                  </a:cubicBezTo>
                  <a:close/>
                  <a:moveTo>
                    <a:pt x="1074" y="31"/>
                  </a:moveTo>
                  <a:cubicBezTo>
                    <a:pt x="1110" y="31"/>
                    <a:pt x="1147" y="31"/>
                    <a:pt x="1184" y="31"/>
                  </a:cubicBezTo>
                  <a:cubicBezTo>
                    <a:pt x="1176" y="23"/>
                    <a:pt x="1172" y="19"/>
                    <a:pt x="1165" y="12"/>
                  </a:cubicBezTo>
                  <a:cubicBezTo>
                    <a:pt x="1129" y="12"/>
                    <a:pt x="1093" y="12"/>
                    <a:pt x="1057" y="12"/>
                  </a:cubicBezTo>
                  <a:cubicBezTo>
                    <a:pt x="1063" y="19"/>
                    <a:pt x="1067" y="23"/>
                    <a:pt x="1074" y="31"/>
                  </a:cubicBezTo>
                  <a:close/>
                  <a:moveTo>
                    <a:pt x="194" y="32"/>
                  </a:moveTo>
                  <a:cubicBezTo>
                    <a:pt x="158" y="32"/>
                    <a:pt x="122" y="32"/>
                    <a:pt x="86" y="32"/>
                  </a:cubicBezTo>
                  <a:cubicBezTo>
                    <a:pt x="78" y="40"/>
                    <a:pt x="74" y="45"/>
                    <a:pt x="67" y="53"/>
                  </a:cubicBezTo>
                  <a:cubicBezTo>
                    <a:pt x="103" y="53"/>
                    <a:pt x="140" y="53"/>
                    <a:pt x="177" y="53"/>
                  </a:cubicBezTo>
                  <a:cubicBezTo>
                    <a:pt x="184" y="45"/>
                    <a:pt x="187" y="40"/>
                    <a:pt x="194" y="32"/>
                  </a:cubicBezTo>
                  <a:close/>
                  <a:moveTo>
                    <a:pt x="257" y="53"/>
                  </a:moveTo>
                  <a:cubicBezTo>
                    <a:pt x="263" y="45"/>
                    <a:pt x="266" y="41"/>
                    <a:pt x="272" y="33"/>
                  </a:cubicBezTo>
                  <a:cubicBezTo>
                    <a:pt x="248" y="33"/>
                    <a:pt x="227" y="33"/>
                    <a:pt x="203" y="33"/>
                  </a:cubicBezTo>
                  <a:cubicBezTo>
                    <a:pt x="196" y="41"/>
                    <a:pt x="193" y="45"/>
                    <a:pt x="186" y="53"/>
                  </a:cubicBezTo>
                  <a:cubicBezTo>
                    <a:pt x="211" y="53"/>
                    <a:pt x="233" y="53"/>
                    <a:pt x="257" y="53"/>
                  </a:cubicBezTo>
                  <a:close/>
                  <a:moveTo>
                    <a:pt x="267" y="53"/>
                  </a:moveTo>
                  <a:cubicBezTo>
                    <a:pt x="292" y="53"/>
                    <a:pt x="313" y="53"/>
                    <a:pt x="337" y="53"/>
                  </a:cubicBezTo>
                  <a:cubicBezTo>
                    <a:pt x="342" y="45"/>
                    <a:pt x="345" y="41"/>
                    <a:pt x="350" y="33"/>
                  </a:cubicBezTo>
                  <a:cubicBezTo>
                    <a:pt x="326" y="33"/>
                    <a:pt x="305" y="33"/>
                    <a:pt x="282" y="33"/>
                  </a:cubicBezTo>
                  <a:cubicBezTo>
                    <a:pt x="276" y="41"/>
                    <a:pt x="273" y="45"/>
                    <a:pt x="267" y="53"/>
                  </a:cubicBezTo>
                  <a:close/>
                  <a:moveTo>
                    <a:pt x="426" y="33"/>
                  </a:moveTo>
                  <a:cubicBezTo>
                    <a:pt x="403" y="33"/>
                    <a:pt x="383" y="33"/>
                    <a:pt x="360" y="33"/>
                  </a:cubicBezTo>
                  <a:cubicBezTo>
                    <a:pt x="355" y="41"/>
                    <a:pt x="353" y="45"/>
                    <a:pt x="348" y="53"/>
                  </a:cubicBezTo>
                  <a:cubicBezTo>
                    <a:pt x="372" y="53"/>
                    <a:pt x="393" y="53"/>
                    <a:pt x="417" y="53"/>
                  </a:cubicBezTo>
                  <a:cubicBezTo>
                    <a:pt x="421" y="45"/>
                    <a:pt x="422" y="41"/>
                    <a:pt x="426" y="33"/>
                  </a:cubicBezTo>
                  <a:close/>
                  <a:moveTo>
                    <a:pt x="427" y="53"/>
                  </a:moveTo>
                  <a:cubicBezTo>
                    <a:pt x="450" y="53"/>
                    <a:pt x="471" y="53"/>
                    <a:pt x="495" y="53"/>
                  </a:cubicBezTo>
                  <a:cubicBezTo>
                    <a:pt x="497" y="45"/>
                    <a:pt x="498" y="41"/>
                    <a:pt x="501" y="33"/>
                  </a:cubicBezTo>
                  <a:cubicBezTo>
                    <a:pt x="478" y="33"/>
                    <a:pt x="458" y="33"/>
                    <a:pt x="435" y="33"/>
                  </a:cubicBezTo>
                  <a:cubicBezTo>
                    <a:pt x="432" y="41"/>
                    <a:pt x="430" y="45"/>
                    <a:pt x="427" y="53"/>
                  </a:cubicBezTo>
                  <a:close/>
                  <a:moveTo>
                    <a:pt x="505" y="53"/>
                  </a:moveTo>
                  <a:cubicBezTo>
                    <a:pt x="528" y="53"/>
                    <a:pt x="549" y="53"/>
                    <a:pt x="572" y="53"/>
                  </a:cubicBezTo>
                  <a:cubicBezTo>
                    <a:pt x="573" y="45"/>
                    <a:pt x="574" y="41"/>
                    <a:pt x="575" y="33"/>
                  </a:cubicBezTo>
                  <a:cubicBezTo>
                    <a:pt x="553" y="33"/>
                    <a:pt x="533" y="33"/>
                    <a:pt x="510" y="33"/>
                  </a:cubicBezTo>
                  <a:cubicBezTo>
                    <a:pt x="508" y="41"/>
                    <a:pt x="507" y="45"/>
                    <a:pt x="505" y="53"/>
                  </a:cubicBezTo>
                  <a:close/>
                  <a:moveTo>
                    <a:pt x="581" y="53"/>
                  </a:moveTo>
                  <a:cubicBezTo>
                    <a:pt x="605" y="53"/>
                    <a:pt x="625" y="53"/>
                    <a:pt x="649" y="53"/>
                  </a:cubicBezTo>
                  <a:cubicBezTo>
                    <a:pt x="649" y="45"/>
                    <a:pt x="648" y="41"/>
                    <a:pt x="648" y="33"/>
                  </a:cubicBezTo>
                  <a:cubicBezTo>
                    <a:pt x="626" y="33"/>
                    <a:pt x="606" y="33"/>
                    <a:pt x="584" y="33"/>
                  </a:cubicBezTo>
                  <a:cubicBezTo>
                    <a:pt x="583" y="41"/>
                    <a:pt x="582" y="45"/>
                    <a:pt x="581" y="53"/>
                  </a:cubicBezTo>
                  <a:close/>
                  <a:moveTo>
                    <a:pt x="658" y="53"/>
                  </a:moveTo>
                  <a:cubicBezTo>
                    <a:pt x="682" y="53"/>
                    <a:pt x="703" y="53"/>
                    <a:pt x="726" y="53"/>
                  </a:cubicBezTo>
                  <a:cubicBezTo>
                    <a:pt x="724" y="45"/>
                    <a:pt x="724" y="41"/>
                    <a:pt x="722" y="33"/>
                  </a:cubicBezTo>
                  <a:cubicBezTo>
                    <a:pt x="699" y="33"/>
                    <a:pt x="680" y="33"/>
                    <a:pt x="657" y="33"/>
                  </a:cubicBezTo>
                  <a:cubicBezTo>
                    <a:pt x="658" y="41"/>
                    <a:pt x="658" y="45"/>
                    <a:pt x="658" y="53"/>
                  </a:cubicBezTo>
                  <a:close/>
                  <a:moveTo>
                    <a:pt x="736" y="53"/>
                  </a:moveTo>
                  <a:cubicBezTo>
                    <a:pt x="760" y="53"/>
                    <a:pt x="781" y="53"/>
                    <a:pt x="804" y="53"/>
                  </a:cubicBezTo>
                  <a:cubicBezTo>
                    <a:pt x="801" y="45"/>
                    <a:pt x="800" y="41"/>
                    <a:pt x="797" y="33"/>
                  </a:cubicBezTo>
                  <a:cubicBezTo>
                    <a:pt x="774" y="33"/>
                    <a:pt x="754" y="33"/>
                    <a:pt x="732" y="33"/>
                  </a:cubicBezTo>
                  <a:cubicBezTo>
                    <a:pt x="734" y="41"/>
                    <a:pt x="734" y="45"/>
                    <a:pt x="736" y="53"/>
                  </a:cubicBezTo>
                  <a:close/>
                  <a:moveTo>
                    <a:pt x="870" y="33"/>
                  </a:moveTo>
                  <a:cubicBezTo>
                    <a:pt x="847" y="33"/>
                    <a:pt x="827" y="33"/>
                    <a:pt x="804" y="33"/>
                  </a:cubicBezTo>
                  <a:cubicBezTo>
                    <a:pt x="808" y="41"/>
                    <a:pt x="809" y="45"/>
                    <a:pt x="812" y="53"/>
                  </a:cubicBezTo>
                  <a:cubicBezTo>
                    <a:pt x="836" y="53"/>
                    <a:pt x="857" y="53"/>
                    <a:pt x="881" y="53"/>
                  </a:cubicBezTo>
                  <a:cubicBezTo>
                    <a:pt x="877" y="45"/>
                    <a:pt x="874" y="41"/>
                    <a:pt x="870" y="33"/>
                  </a:cubicBezTo>
                  <a:close/>
                  <a:moveTo>
                    <a:pt x="880" y="33"/>
                  </a:moveTo>
                  <a:cubicBezTo>
                    <a:pt x="884" y="41"/>
                    <a:pt x="886" y="45"/>
                    <a:pt x="891" y="53"/>
                  </a:cubicBezTo>
                  <a:cubicBezTo>
                    <a:pt x="915" y="53"/>
                    <a:pt x="936" y="53"/>
                    <a:pt x="960" y="53"/>
                  </a:cubicBezTo>
                  <a:cubicBezTo>
                    <a:pt x="955" y="45"/>
                    <a:pt x="952" y="41"/>
                    <a:pt x="947" y="33"/>
                  </a:cubicBezTo>
                  <a:cubicBezTo>
                    <a:pt x="924" y="33"/>
                    <a:pt x="903" y="33"/>
                    <a:pt x="880" y="33"/>
                  </a:cubicBezTo>
                  <a:close/>
                  <a:moveTo>
                    <a:pt x="1040" y="53"/>
                  </a:moveTo>
                  <a:cubicBezTo>
                    <a:pt x="1034" y="45"/>
                    <a:pt x="1031" y="41"/>
                    <a:pt x="1024" y="33"/>
                  </a:cubicBezTo>
                  <a:cubicBezTo>
                    <a:pt x="1001" y="33"/>
                    <a:pt x="980" y="33"/>
                    <a:pt x="956" y="33"/>
                  </a:cubicBezTo>
                  <a:cubicBezTo>
                    <a:pt x="961" y="41"/>
                    <a:pt x="964" y="45"/>
                    <a:pt x="970" y="53"/>
                  </a:cubicBezTo>
                  <a:cubicBezTo>
                    <a:pt x="994" y="53"/>
                    <a:pt x="1016" y="53"/>
                    <a:pt x="1040" y="53"/>
                  </a:cubicBezTo>
                  <a:close/>
                  <a:moveTo>
                    <a:pt x="1104" y="33"/>
                  </a:moveTo>
                  <a:cubicBezTo>
                    <a:pt x="1080" y="33"/>
                    <a:pt x="1058" y="33"/>
                    <a:pt x="1034" y="33"/>
                  </a:cubicBezTo>
                  <a:cubicBezTo>
                    <a:pt x="1040" y="41"/>
                    <a:pt x="1044" y="45"/>
                    <a:pt x="1050" y="53"/>
                  </a:cubicBezTo>
                  <a:cubicBezTo>
                    <a:pt x="1075" y="53"/>
                    <a:pt x="1097" y="53"/>
                    <a:pt x="1122" y="53"/>
                  </a:cubicBezTo>
                  <a:cubicBezTo>
                    <a:pt x="1115" y="45"/>
                    <a:pt x="1111" y="41"/>
                    <a:pt x="1104" y="33"/>
                  </a:cubicBezTo>
                  <a:close/>
                  <a:moveTo>
                    <a:pt x="1132" y="53"/>
                  </a:moveTo>
                  <a:cubicBezTo>
                    <a:pt x="1157" y="53"/>
                    <a:pt x="1179" y="53"/>
                    <a:pt x="1204" y="53"/>
                  </a:cubicBezTo>
                  <a:cubicBezTo>
                    <a:pt x="1197" y="45"/>
                    <a:pt x="1193" y="41"/>
                    <a:pt x="1185" y="33"/>
                  </a:cubicBezTo>
                  <a:cubicBezTo>
                    <a:pt x="1160" y="33"/>
                    <a:pt x="1139" y="33"/>
                    <a:pt x="1114" y="33"/>
                  </a:cubicBezTo>
                  <a:cubicBezTo>
                    <a:pt x="1121" y="41"/>
                    <a:pt x="1125" y="45"/>
                    <a:pt x="1132" y="53"/>
                  </a:cubicBezTo>
                  <a:close/>
                  <a:moveTo>
                    <a:pt x="195" y="55"/>
                  </a:moveTo>
                  <a:cubicBezTo>
                    <a:pt x="152" y="55"/>
                    <a:pt x="108" y="55"/>
                    <a:pt x="64" y="55"/>
                  </a:cubicBezTo>
                  <a:cubicBezTo>
                    <a:pt x="57" y="64"/>
                    <a:pt x="53" y="68"/>
                    <a:pt x="44" y="76"/>
                  </a:cubicBezTo>
                  <a:cubicBezTo>
                    <a:pt x="89" y="76"/>
                    <a:pt x="134" y="76"/>
                    <a:pt x="178" y="76"/>
                  </a:cubicBezTo>
                  <a:cubicBezTo>
                    <a:pt x="185" y="68"/>
                    <a:pt x="188" y="63"/>
                    <a:pt x="195" y="55"/>
                  </a:cubicBezTo>
                  <a:close/>
                  <a:moveTo>
                    <a:pt x="261" y="76"/>
                  </a:moveTo>
                  <a:cubicBezTo>
                    <a:pt x="267" y="68"/>
                    <a:pt x="270" y="63"/>
                    <a:pt x="275" y="55"/>
                  </a:cubicBezTo>
                  <a:cubicBezTo>
                    <a:pt x="251" y="55"/>
                    <a:pt x="229" y="55"/>
                    <a:pt x="204" y="55"/>
                  </a:cubicBezTo>
                  <a:cubicBezTo>
                    <a:pt x="197" y="63"/>
                    <a:pt x="194" y="68"/>
                    <a:pt x="187" y="76"/>
                  </a:cubicBezTo>
                  <a:cubicBezTo>
                    <a:pt x="213" y="76"/>
                    <a:pt x="235" y="76"/>
                    <a:pt x="261" y="76"/>
                  </a:cubicBezTo>
                  <a:close/>
                  <a:moveTo>
                    <a:pt x="355" y="55"/>
                  </a:moveTo>
                  <a:cubicBezTo>
                    <a:pt x="331" y="55"/>
                    <a:pt x="310" y="55"/>
                    <a:pt x="285" y="55"/>
                  </a:cubicBezTo>
                  <a:cubicBezTo>
                    <a:pt x="280" y="63"/>
                    <a:pt x="277" y="68"/>
                    <a:pt x="271" y="76"/>
                  </a:cubicBezTo>
                  <a:cubicBezTo>
                    <a:pt x="296" y="76"/>
                    <a:pt x="318" y="76"/>
                    <a:pt x="343" y="76"/>
                  </a:cubicBezTo>
                  <a:cubicBezTo>
                    <a:pt x="348" y="68"/>
                    <a:pt x="351" y="63"/>
                    <a:pt x="355" y="55"/>
                  </a:cubicBezTo>
                  <a:close/>
                  <a:moveTo>
                    <a:pt x="435" y="55"/>
                  </a:moveTo>
                  <a:cubicBezTo>
                    <a:pt x="411" y="55"/>
                    <a:pt x="390" y="55"/>
                    <a:pt x="366" y="55"/>
                  </a:cubicBezTo>
                  <a:cubicBezTo>
                    <a:pt x="361" y="63"/>
                    <a:pt x="359" y="68"/>
                    <a:pt x="354" y="76"/>
                  </a:cubicBezTo>
                  <a:cubicBezTo>
                    <a:pt x="379" y="76"/>
                    <a:pt x="401" y="76"/>
                    <a:pt x="426" y="76"/>
                  </a:cubicBezTo>
                  <a:cubicBezTo>
                    <a:pt x="430" y="68"/>
                    <a:pt x="431" y="63"/>
                    <a:pt x="435" y="55"/>
                  </a:cubicBezTo>
                  <a:close/>
                  <a:moveTo>
                    <a:pt x="513" y="55"/>
                  </a:moveTo>
                  <a:cubicBezTo>
                    <a:pt x="489" y="55"/>
                    <a:pt x="468" y="55"/>
                    <a:pt x="445" y="55"/>
                  </a:cubicBezTo>
                  <a:cubicBezTo>
                    <a:pt x="441" y="63"/>
                    <a:pt x="440" y="68"/>
                    <a:pt x="436" y="76"/>
                  </a:cubicBezTo>
                  <a:cubicBezTo>
                    <a:pt x="461" y="76"/>
                    <a:pt x="483" y="76"/>
                    <a:pt x="507" y="76"/>
                  </a:cubicBezTo>
                  <a:cubicBezTo>
                    <a:pt x="510" y="67"/>
                    <a:pt x="511" y="63"/>
                    <a:pt x="513" y="55"/>
                  </a:cubicBezTo>
                  <a:close/>
                  <a:moveTo>
                    <a:pt x="591" y="55"/>
                  </a:moveTo>
                  <a:cubicBezTo>
                    <a:pt x="567" y="55"/>
                    <a:pt x="546" y="55"/>
                    <a:pt x="523" y="55"/>
                  </a:cubicBezTo>
                  <a:cubicBezTo>
                    <a:pt x="521" y="63"/>
                    <a:pt x="520" y="67"/>
                    <a:pt x="518" y="76"/>
                  </a:cubicBezTo>
                  <a:cubicBezTo>
                    <a:pt x="542" y="76"/>
                    <a:pt x="564" y="76"/>
                    <a:pt x="589" y="76"/>
                  </a:cubicBezTo>
                  <a:cubicBezTo>
                    <a:pt x="590" y="67"/>
                    <a:pt x="590" y="63"/>
                    <a:pt x="591" y="55"/>
                  </a:cubicBezTo>
                  <a:close/>
                  <a:moveTo>
                    <a:pt x="668" y="55"/>
                  </a:moveTo>
                  <a:cubicBezTo>
                    <a:pt x="644" y="55"/>
                    <a:pt x="623" y="55"/>
                    <a:pt x="600" y="55"/>
                  </a:cubicBezTo>
                  <a:cubicBezTo>
                    <a:pt x="599" y="63"/>
                    <a:pt x="599" y="67"/>
                    <a:pt x="598" y="76"/>
                  </a:cubicBezTo>
                  <a:cubicBezTo>
                    <a:pt x="623" y="76"/>
                    <a:pt x="645" y="76"/>
                    <a:pt x="669" y="76"/>
                  </a:cubicBezTo>
                  <a:cubicBezTo>
                    <a:pt x="669" y="67"/>
                    <a:pt x="668" y="63"/>
                    <a:pt x="668" y="55"/>
                  </a:cubicBezTo>
                  <a:close/>
                  <a:moveTo>
                    <a:pt x="745" y="55"/>
                  </a:moveTo>
                  <a:cubicBezTo>
                    <a:pt x="722" y="55"/>
                    <a:pt x="701" y="55"/>
                    <a:pt x="677" y="55"/>
                  </a:cubicBezTo>
                  <a:cubicBezTo>
                    <a:pt x="678" y="63"/>
                    <a:pt x="679" y="67"/>
                    <a:pt x="679" y="76"/>
                  </a:cubicBezTo>
                  <a:cubicBezTo>
                    <a:pt x="704" y="76"/>
                    <a:pt x="726" y="76"/>
                    <a:pt x="750" y="76"/>
                  </a:cubicBezTo>
                  <a:cubicBezTo>
                    <a:pt x="748" y="67"/>
                    <a:pt x="747" y="63"/>
                    <a:pt x="745" y="55"/>
                  </a:cubicBezTo>
                  <a:close/>
                  <a:moveTo>
                    <a:pt x="824" y="55"/>
                  </a:moveTo>
                  <a:cubicBezTo>
                    <a:pt x="800" y="55"/>
                    <a:pt x="779" y="55"/>
                    <a:pt x="756" y="55"/>
                  </a:cubicBezTo>
                  <a:cubicBezTo>
                    <a:pt x="758" y="63"/>
                    <a:pt x="759" y="67"/>
                    <a:pt x="761" y="76"/>
                  </a:cubicBezTo>
                  <a:cubicBezTo>
                    <a:pt x="786" y="76"/>
                    <a:pt x="808" y="76"/>
                    <a:pt x="832" y="76"/>
                  </a:cubicBezTo>
                  <a:cubicBezTo>
                    <a:pt x="829" y="67"/>
                    <a:pt x="827" y="63"/>
                    <a:pt x="824" y="55"/>
                  </a:cubicBezTo>
                  <a:close/>
                  <a:moveTo>
                    <a:pt x="912" y="75"/>
                  </a:moveTo>
                  <a:cubicBezTo>
                    <a:pt x="908" y="67"/>
                    <a:pt x="906" y="63"/>
                    <a:pt x="901" y="55"/>
                  </a:cubicBezTo>
                  <a:cubicBezTo>
                    <a:pt x="877" y="55"/>
                    <a:pt x="856" y="55"/>
                    <a:pt x="832" y="55"/>
                  </a:cubicBezTo>
                  <a:cubicBezTo>
                    <a:pt x="836" y="63"/>
                    <a:pt x="837" y="67"/>
                    <a:pt x="841" y="76"/>
                  </a:cubicBezTo>
                  <a:cubicBezTo>
                    <a:pt x="866" y="76"/>
                    <a:pt x="888" y="75"/>
                    <a:pt x="912" y="75"/>
                  </a:cubicBezTo>
                  <a:close/>
                  <a:moveTo>
                    <a:pt x="981" y="55"/>
                  </a:moveTo>
                  <a:cubicBezTo>
                    <a:pt x="957" y="55"/>
                    <a:pt x="935" y="55"/>
                    <a:pt x="911" y="55"/>
                  </a:cubicBezTo>
                  <a:cubicBezTo>
                    <a:pt x="916" y="63"/>
                    <a:pt x="918" y="67"/>
                    <a:pt x="923" y="75"/>
                  </a:cubicBezTo>
                  <a:cubicBezTo>
                    <a:pt x="948" y="75"/>
                    <a:pt x="970" y="75"/>
                    <a:pt x="995" y="75"/>
                  </a:cubicBezTo>
                  <a:cubicBezTo>
                    <a:pt x="990" y="67"/>
                    <a:pt x="987" y="63"/>
                    <a:pt x="981" y="55"/>
                  </a:cubicBezTo>
                  <a:close/>
                  <a:moveTo>
                    <a:pt x="1078" y="75"/>
                  </a:moveTo>
                  <a:cubicBezTo>
                    <a:pt x="1072" y="67"/>
                    <a:pt x="1068" y="63"/>
                    <a:pt x="1062" y="55"/>
                  </a:cubicBezTo>
                  <a:cubicBezTo>
                    <a:pt x="1037" y="55"/>
                    <a:pt x="1015" y="55"/>
                    <a:pt x="990" y="55"/>
                  </a:cubicBezTo>
                  <a:cubicBezTo>
                    <a:pt x="996" y="63"/>
                    <a:pt x="999" y="67"/>
                    <a:pt x="1005" y="75"/>
                  </a:cubicBezTo>
                  <a:cubicBezTo>
                    <a:pt x="1030" y="75"/>
                    <a:pt x="1053" y="75"/>
                    <a:pt x="1078" y="75"/>
                  </a:cubicBezTo>
                  <a:close/>
                  <a:moveTo>
                    <a:pt x="1088" y="75"/>
                  </a:moveTo>
                  <a:cubicBezTo>
                    <a:pt x="1134" y="75"/>
                    <a:pt x="1180" y="75"/>
                    <a:pt x="1226" y="75"/>
                  </a:cubicBezTo>
                  <a:cubicBezTo>
                    <a:pt x="1218" y="67"/>
                    <a:pt x="1214" y="63"/>
                    <a:pt x="1207" y="55"/>
                  </a:cubicBezTo>
                  <a:cubicBezTo>
                    <a:pt x="1162" y="55"/>
                    <a:pt x="1117" y="55"/>
                    <a:pt x="1072" y="55"/>
                  </a:cubicBezTo>
                  <a:cubicBezTo>
                    <a:pt x="1078" y="63"/>
                    <a:pt x="1082" y="67"/>
                    <a:pt x="1088" y="75"/>
                  </a:cubicBezTo>
                  <a:close/>
                  <a:moveTo>
                    <a:pt x="221" y="78"/>
                  </a:moveTo>
                  <a:cubicBezTo>
                    <a:pt x="161" y="78"/>
                    <a:pt x="102" y="78"/>
                    <a:pt x="43" y="79"/>
                  </a:cubicBezTo>
                  <a:cubicBezTo>
                    <a:pt x="34" y="87"/>
                    <a:pt x="30" y="92"/>
                    <a:pt x="22" y="100"/>
                  </a:cubicBezTo>
                  <a:cubicBezTo>
                    <a:pt x="83" y="100"/>
                    <a:pt x="144" y="100"/>
                    <a:pt x="204" y="100"/>
                  </a:cubicBezTo>
                  <a:cubicBezTo>
                    <a:pt x="211" y="91"/>
                    <a:pt x="214" y="87"/>
                    <a:pt x="221" y="78"/>
                  </a:cubicBezTo>
                  <a:close/>
                  <a:moveTo>
                    <a:pt x="289" y="100"/>
                  </a:moveTo>
                  <a:cubicBezTo>
                    <a:pt x="295" y="91"/>
                    <a:pt x="297" y="87"/>
                    <a:pt x="303" y="78"/>
                  </a:cubicBezTo>
                  <a:cubicBezTo>
                    <a:pt x="277" y="78"/>
                    <a:pt x="255" y="78"/>
                    <a:pt x="230" y="78"/>
                  </a:cubicBezTo>
                  <a:cubicBezTo>
                    <a:pt x="223" y="87"/>
                    <a:pt x="220" y="91"/>
                    <a:pt x="214" y="100"/>
                  </a:cubicBezTo>
                  <a:cubicBezTo>
                    <a:pt x="240" y="100"/>
                    <a:pt x="263" y="100"/>
                    <a:pt x="289" y="100"/>
                  </a:cubicBezTo>
                  <a:close/>
                  <a:moveTo>
                    <a:pt x="313" y="78"/>
                  </a:moveTo>
                  <a:cubicBezTo>
                    <a:pt x="308" y="87"/>
                    <a:pt x="305" y="91"/>
                    <a:pt x="300" y="99"/>
                  </a:cubicBezTo>
                  <a:cubicBezTo>
                    <a:pt x="326" y="99"/>
                    <a:pt x="349" y="99"/>
                    <a:pt x="375" y="99"/>
                  </a:cubicBezTo>
                  <a:cubicBezTo>
                    <a:pt x="379" y="91"/>
                    <a:pt x="381" y="87"/>
                    <a:pt x="385" y="78"/>
                  </a:cubicBezTo>
                  <a:cubicBezTo>
                    <a:pt x="360" y="78"/>
                    <a:pt x="338" y="78"/>
                    <a:pt x="313" y="78"/>
                  </a:cubicBezTo>
                  <a:close/>
                  <a:moveTo>
                    <a:pt x="468" y="78"/>
                  </a:moveTo>
                  <a:cubicBezTo>
                    <a:pt x="443" y="78"/>
                    <a:pt x="421" y="78"/>
                    <a:pt x="396" y="78"/>
                  </a:cubicBezTo>
                  <a:cubicBezTo>
                    <a:pt x="392" y="87"/>
                    <a:pt x="390" y="91"/>
                    <a:pt x="386" y="99"/>
                  </a:cubicBezTo>
                  <a:cubicBezTo>
                    <a:pt x="412" y="99"/>
                    <a:pt x="435" y="99"/>
                    <a:pt x="461" y="99"/>
                  </a:cubicBezTo>
                  <a:cubicBezTo>
                    <a:pt x="464" y="91"/>
                    <a:pt x="465" y="87"/>
                    <a:pt x="468" y="78"/>
                  </a:cubicBezTo>
                  <a:close/>
                  <a:moveTo>
                    <a:pt x="550" y="78"/>
                  </a:moveTo>
                  <a:cubicBezTo>
                    <a:pt x="525" y="78"/>
                    <a:pt x="503" y="78"/>
                    <a:pt x="478" y="78"/>
                  </a:cubicBezTo>
                  <a:cubicBezTo>
                    <a:pt x="475" y="87"/>
                    <a:pt x="474" y="91"/>
                    <a:pt x="471" y="99"/>
                  </a:cubicBezTo>
                  <a:cubicBezTo>
                    <a:pt x="497" y="99"/>
                    <a:pt x="520" y="99"/>
                    <a:pt x="546" y="99"/>
                  </a:cubicBezTo>
                  <a:cubicBezTo>
                    <a:pt x="547" y="91"/>
                    <a:pt x="548" y="86"/>
                    <a:pt x="550" y="78"/>
                  </a:cubicBezTo>
                  <a:close/>
                  <a:moveTo>
                    <a:pt x="560" y="78"/>
                  </a:moveTo>
                  <a:cubicBezTo>
                    <a:pt x="559" y="86"/>
                    <a:pt x="558" y="91"/>
                    <a:pt x="557" y="99"/>
                  </a:cubicBezTo>
                  <a:cubicBezTo>
                    <a:pt x="583" y="99"/>
                    <a:pt x="605" y="99"/>
                    <a:pt x="631" y="99"/>
                  </a:cubicBezTo>
                  <a:cubicBezTo>
                    <a:pt x="631" y="91"/>
                    <a:pt x="631" y="86"/>
                    <a:pt x="631" y="78"/>
                  </a:cubicBezTo>
                  <a:cubicBezTo>
                    <a:pt x="607" y="78"/>
                    <a:pt x="585" y="78"/>
                    <a:pt x="560" y="78"/>
                  </a:cubicBezTo>
                  <a:close/>
                  <a:moveTo>
                    <a:pt x="715" y="99"/>
                  </a:moveTo>
                  <a:cubicBezTo>
                    <a:pt x="714" y="90"/>
                    <a:pt x="713" y="86"/>
                    <a:pt x="712" y="78"/>
                  </a:cubicBezTo>
                  <a:cubicBezTo>
                    <a:pt x="687" y="78"/>
                    <a:pt x="665" y="78"/>
                    <a:pt x="641" y="78"/>
                  </a:cubicBezTo>
                  <a:cubicBezTo>
                    <a:pt x="641" y="86"/>
                    <a:pt x="641" y="91"/>
                    <a:pt x="641" y="99"/>
                  </a:cubicBezTo>
                  <a:cubicBezTo>
                    <a:pt x="667" y="99"/>
                    <a:pt x="690" y="99"/>
                    <a:pt x="715" y="99"/>
                  </a:cubicBezTo>
                  <a:close/>
                  <a:moveTo>
                    <a:pt x="801" y="99"/>
                  </a:moveTo>
                  <a:cubicBezTo>
                    <a:pt x="798" y="90"/>
                    <a:pt x="796" y="86"/>
                    <a:pt x="794" y="78"/>
                  </a:cubicBezTo>
                  <a:cubicBezTo>
                    <a:pt x="769" y="78"/>
                    <a:pt x="747" y="78"/>
                    <a:pt x="722" y="78"/>
                  </a:cubicBezTo>
                  <a:cubicBezTo>
                    <a:pt x="724" y="86"/>
                    <a:pt x="725" y="90"/>
                    <a:pt x="726" y="99"/>
                  </a:cubicBezTo>
                  <a:cubicBezTo>
                    <a:pt x="752" y="99"/>
                    <a:pt x="775" y="99"/>
                    <a:pt x="801" y="99"/>
                  </a:cubicBezTo>
                  <a:close/>
                  <a:moveTo>
                    <a:pt x="887" y="98"/>
                  </a:moveTo>
                  <a:cubicBezTo>
                    <a:pt x="882" y="90"/>
                    <a:pt x="880" y="86"/>
                    <a:pt x="876" y="78"/>
                  </a:cubicBezTo>
                  <a:cubicBezTo>
                    <a:pt x="851" y="78"/>
                    <a:pt x="829" y="78"/>
                    <a:pt x="804" y="78"/>
                  </a:cubicBezTo>
                  <a:cubicBezTo>
                    <a:pt x="807" y="86"/>
                    <a:pt x="809" y="90"/>
                    <a:pt x="812" y="99"/>
                  </a:cubicBezTo>
                  <a:cubicBezTo>
                    <a:pt x="838" y="99"/>
                    <a:pt x="861" y="98"/>
                    <a:pt x="887" y="98"/>
                  </a:cubicBezTo>
                  <a:close/>
                  <a:moveTo>
                    <a:pt x="970" y="98"/>
                  </a:moveTo>
                  <a:cubicBezTo>
                    <a:pt x="965" y="90"/>
                    <a:pt x="962" y="86"/>
                    <a:pt x="957" y="78"/>
                  </a:cubicBezTo>
                  <a:cubicBezTo>
                    <a:pt x="932" y="78"/>
                    <a:pt x="910" y="78"/>
                    <a:pt x="885" y="78"/>
                  </a:cubicBezTo>
                  <a:cubicBezTo>
                    <a:pt x="889" y="86"/>
                    <a:pt x="891" y="90"/>
                    <a:pt x="895" y="98"/>
                  </a:cubicBezTo>
                  <a:cubicBezTo>
                    <a:pt x="921" y="98"/>
                    <a:pt x="944" y="98"/>
                    <a:pt x="970" y="98"/>
                  </a:cubicBezTo>
                  <a:close/>
                  <a:moveTo>
                    <a:pt x="1057" y="98"/>
                  </a:moveTo>
                  <a:cubicBezTo>
                    <a:pt x="1050" y="90"/>
                    <a:pt x="1047" y="86"/>
                    <a:pt x="1041" y="77"/>
                  </a:cubicBezTo>
                  <a:cubicBezTo>
                    <a:pt x="1015" y="77"/>
                    <a:pt x="993" y="77"/>
                    <a:pt x="968" y="78"/>
                  </a:cubicBezTo>
                  <a:cubicBezTo>
                    <a:pt x="973" y="86"/>
                    <a:pt x="976" y="90"/>
                    <a:pt x="981" y="98"/>
                  </a:cubicBezTo>
                  <a:cubicBezTo>
                    <a:pt x="1007" y="98"/>
                    <a:pt x="1031" y="98"/>
                    <a:pt x="1057" y="98"/>
                  </a:cubicBezTo>
                  <a:close/>
                  <a:moveTo>
                    <a:pt x="1066" y="98"/>
                  </a:moveTo>
                  <a:cubicBezTo>
                    <a:pt x="1127" y="98"/>
                    <a:pt x="1187" y="98"/>
                    <a:pt x="1248" y="98"/>
                  </a:cubicBezTo>
                  <a:cubicBezTo>
                    <a:pt x="1241" y="90"/>
                    <a:pt x="1235" y="84"/>
                    <a:pt x="1228" y="77"/>
                  </a:cubicBezTo>
                  <a:cubicBezTo>
                    <a:pt x="1169" y="77"/>
                    <a:pt x="1110" y="77"/>
                    <a:pt x="1050" y="77"/>
                  </a:cubicBezTo>
                  <a:cubicBezTo>
                    <a:pt x="1057" y="86"/>
                    <a:pt x="1060" y="90"/>
                    <a:pt x="1066" y="98"/>
                  </a:cubicBezTo>
                  <a:close/>
                  <a:moveTo>
                    <a:pt x="20" y="103"/>
                  </a:moveTo>
                  <a:cubicBezTo>
                    <a:pt x="12" y="112"/>
                    <a:pt x="8" y="116"/>
                    <a:pt x="0" y="125"/>
                  </a:cubicBezTo>
                  <a:cubicBezTo>
                    <a:pt x="26" y="125"/>
                    <a:pt x="50" y="125"/>
                    <a:pt x="76" y="125"/>
                  </a:cubicBezTo>
                  <a:cubicBezTo>
                    <a:pt x="84" y="116"/>
                    <a:pt x="88" y="112"/>
                    <a:pt x="96" y="103"/>
                  </a:cubicBezTo>
                  <a:cubicBezTo>
                    <a:pt x="69" y="103"/>
                    <a:pt x="46" y="103"/>
                    <a:pt x="20" y="103"/>
                  </a:cubicBezTo>
                  <a:close/>
                  <a:moveTo>
                    <a:pt x="104" y="103"/>
                  </a:moveTo>
                  <a:cubicBezTo>
                    <a:pt x="96" y="112"/>
                    <a:pt x="93" y="116"/>
                    <a:pt x="85" y="125"/>
                  </a:cubicBezTo>
                  <a:cubicBezTo>
                    <a:pt x="112" y="125"/>
                    <a:pt x="135" y="125"/>
                    <a:pt x="162" y="125"/>
                  </a:cubicBezTo>
                  <a:cubicBezTo>
                    <a:pt x="169" y="116"/>
                    <a:pt x="172" y="112"/>
                    <a:pt x="180" y="102"/>
                  </a:cubicBezTo>
                  <a:cubicBezTo>
                    <a:pt x="153" y="102"/>
                    <a:pt x="130" y="103"/>
                    <a:pt x="104" y="103"/>
                  </a:cubicBezTo>
                  <a:close/>
                  <a:moveTo>
                    <a:pt x="173" y="125"/>
                  </a:moveTo>
                  <a:cubicBezTo>
                    <a:pt x="200" y="125"/>
                    <a:pt x="224" y="125"/>
                    <a:pt x="251" y="125"/>
                  </a:cubicBezTo>
                  <a:cubicBezTo>
                    <a:pt x="257" y="116"/>
                    <a:pt x="260" y="111"/>
                    <a:pt x="266" y="102"/>
                  </a:cubicBezTo>
                  <a:cubicBezTo>
                    <a:pt x="239" y="102"/>
                    <a:pt x="216" y="102"/>
                    <a:pt x="190" y="102"/>
                  </a:cubicBezTo>
                  <a:cubicBezTo>
                    <a:pt x="183" y="112"/>
                    <a:pt x="179" y="116"/>
                    <a:pt x="173" y="125"/>
                  </a:cubicBezTo>
                  <a:close/>
                  <a:moveTo>
                    <a:pt x="262" y="124"/>
                  </a:moveTo>
                  <a:cubicBezTo>
                    <a:pt x="296" y="124"/>
                    <a:pt x="329" y="124"/>
                    <a:pt x="363" y="124"/>
                  </a:cubicBezTo>
                  <a:cubicBezTo>
                    <a:pt x="367" y="116"/>
                    <a:pt x="369" y="111"/>
                    <a:pt x="374" y="102"/>
                  </a:cubicBezTo>
                  <a:cubicBezTo>
                    <a:pt x="341" y="102"/>
                    <a:pt x="309" y="102"/>
                    <a:pt x="277" y="102"/>
                  </a:cubicBezTo>
                  <a:cubicBezTo>
                    <a:pt x="271" y="111"/>
                    <a:pt x="268" y="116"/>
                    <a:pt x="262" y="124"/>
                  </a:cubicBezTo>
                  <a:close/>
                  <a:moveTo>
                    <a:pt x="385" y="102"/>
                  </a:moveTo>
                  <a:cubicBezTo>
                    <a:pt x="381" y="111"/>
                    <a:pt x="379" y="116"/>
                    <a:pt x="375" y="124"/>
                  </a:cubicBezTo>
                  <a:cubicBezTo>
                    <a:pt x="519" y="124"/>
                    <a:pt x="664" y="124"/>
                    <a:pt x="809" y="124"/>
                  </a:cubicBezTo>
                  <a:cubicBezTo>
                    <a:pt x="806" y="115"/>
                    <a:pt x="804" y="110"/>
                    <a:pt x="801" y="101"/>
                  </a:cubicBezTo>
                  <a:cubicBezTo>
                    <a:pt x="663" y="102"/>
                    <a:pt x="524" y="102"/>
                    <a:pt x="385" y="102"/>
                  </a:cubicBezTo>
                  <a:close/>
                  <a:moveTo>
                    <a:pt x="812" y="101"/>
                  </a:moveTo>
                  <a:cubicBezTo>
                    <a:pt x="815" y="110"/>
                    <a:pt x="817" y="115"/>
                    <a:pt x="820" y="123"/>
                  </a:cubicBezTo>
                  <a:cubicBezTo>
                    <a:pt x="853" y="123"/>
                    <a:pt x="887" y="123"/>
                    <a:pt x="920" y="123"/>
                  </a:cubicBezTo>
                  <a:cubicBezTo>
                    <a:pt x="915" y="114"/>
                    <a:pt x="913" y="110"/>
                    <a:pt x="908" y="101"/>
                  </a:cubicBezTo>
                  <a:cubicBezTo>
                    <a:pt x="876" y="101"/>
                    <a:pt x="844" y="101"/>
                    <a:pt x="812" y="101"/>
                  </a:cubicBezTo>
                  <a:close/>
                  <a:moveTo>
                    <a:pt x="918" y="101"/>
                  </a:moveTo>
                  <a:cubicBezTo>
                    <a:pt x="923" y="110"/>
                    <a:pt x="925" y="114"/>
                    <a:pt x="930" y="123"/>
                  </a:cubicBezTo>
                  <a:cubicBezTo>
                    <a:pt x="957" y="123"/>
                    <a:pt x="981" y="123"/>
                    <a:pt x="1008" y="123"/>
                  </a:cubicBezTo>
                  <a:cubicBezTo>
                    <a:pt x="1002" y="114"/>
                    <a:pt x="999" y="110"/>
                    <a:pt x="993" y="101"/>
                  </a:cubicBezTo>
                  <a:cubicBezTo>
                    <a:pt x="967" y="101"/>
                    <a:pt x="944" y="101"/>
                    <a:pt x="918" y="101"/>
                  </a:cubicBezTo>
                  <a:close/>
                  <a:moveTo>
                    <a:pt x="1010" y="113"/>
                  </a:moveTo>
                  <a:cubicBezTo>
                    <a:pt x="1012" y="117"/>
                    <a:pt x="1014" y="119"/>
                    <a:pt x="1017" y="123"/>
                  </a:cubicBezTo>
                  <a:cubicBezTo>
                    <a:pt x="1044" y="123"/>
                    <a:pt x="1068" y="123"/>
                    <a:pt x="1096" y="123"/>
                  </a:cubicBezTo>
                  <a:cubicBezTo>
                    <a:pt x="1092" y="119"/>
                    <a:pt x="1091" y="117"/>
                    <a:pt x="1088" y="113"/>
                  </a:cubicBezTo>
                  <a:cubicBezTo>
                    <a:pt x="1061" y="113"/>
                    <a:pt x="1037" y="113"/>
                    <a:pt x="1010" y="113"/>
                  </a:cubicBezTo>
                  <a:close/>
                  <a:moveTo>
                    <a:pt x="1162" y="100"/>
                  </a:moveTo>
                  <a:cubicBezTo>
                    <a:pt x="1136" y="100"/>
                    <a:pt x="1113" y="100"/>
                    <a:pt x="1087" y="100"/>
                  </a:cubicBezTo>
                  <a:cubicBezTo>
                    <a:pt x="1090" y="104"/>
                    <a:pt x="1092" y="106"/>
                    <a:pt x="1095" y="110"/>
                  </a:cubicBezTo>
                  <a:cubicBezTo>
                    <a:pt x="1121" y="110"/>
                    <a:pt x="1145" y="110"/>
                    <a:pt x="1171" y="110"/>
                  </a:cubicBezTo>
                  <a:cubicBezTo>
                    <a:pt x="1168" y="106"/>
                    <a:pt x="1166" y="104"/>
                    <a:pt x="1162" y="100"/>
                  </a:cubicBezTo>
                  <a:close/>
                  <a:moveTo>
                    <a:pt x="1097" y="113"/>
                  </a:moveTo>
                  <a:cubicBezTo>
                    <a:pt x="1100" y="117"/>
                    <a:pt x="1102" y="119"/>
                    <a:pt x="1105" y="123"/>
                  </a:cubicBezTo>
                  <a:cubicBezTo>
                    <a:pt x="1131" y="123"/>
                    <a:pt x="1157" y="123"/>
                    <a:pt x="1183" y="123"/>
                  </a:cubicBezTo>
                  <a:cubicBezTo>
                    <a:pt x="1179" y="119"/>
                    <a:pt x="1177" y="117"/>
                    <a:pt x="1174" y="113"/>
                  </a:cubicBezTo>
                  <a:cubicBezTo>
                    <a:pt x="1147" y="113"/>
                    <a:pt x="1124" y="113"/>
                    <a:pt x="1097" y="113"/>
                  </a:cubicBezTo>
                  <a:close/>
                  <a:moveTo>
                    <a:pt x="1263" y="113"/>
                  </a:moveTo>
                  <a:cubicBezTo>
                    <a:pt x="1235" y="113"/>
                    <a:pt x="1211" y="113"/>
                    <a:pt x="1184" y="113"/>
                  </a:cubicBezTo>
                  <a:cubicBezTo>
                    <a:pt x="1187" y="117"/>
                    <a:pt x="1189" y="119"/>
                    <a:pt x="1192" y="123"/>
                  </a:cubicBezTo>
                  <a:cubicBezTo>
                    <a:pt x="1219" y="123"/>
                    <a:pt x="1246" y="123"/>
                    <a:pt x="1272" y="123"/>
                  </a:cubicBezTo>
                  <a:cubicBezTo>
                    <a:pt x="1269" y="119"/>
                    <a:pt x="1267" y="117"/>
                    <a:pt x="1263" y="113"/>
                  </a:cubicBezTo>
                  <a:close/>
                </a:path>
              </a:pathLst>
            </a:custGeom>
            <a:solidFill>
              <a:srgbClr val="4D4D4D"/>
            </a:solidFill>
            <a:ln w="9525">
              <a:noFill/>
              <a:round/>
              <a:headEnd/>
              <a:tailEnd/>
            </a:ln>
          </p:spPr>
          <p:txBody>
            <a:bodyPr/>
            <a:lstStyle/>
            <a:p>
              <a:endParaRPr lang="en-US"/>
            </a:p>
          </p:txBody>
        </p:sp>
      </p:grpSp>
      <p:sp>
        <p:nvSpPr>
          <p:cNvPr id="40963" name="AutoShape 5"/>
          <p:cNvSpPr>
            <a:spLocks noChangeArrowheads="1"/>
          </p:cNvSpPr>
          <p:nvPr/>
        </p:nvSpPr>
        <p:spPr bwMode="auto">
          <a:xfrm>
            <a:off x="5929313" y="1630363"/>
            <a:ext cx="3038475" cy="1924050"/>
          </a:xfrm>
          <a:prstGeom prst="wedgeRectCallout">
            <a:avLst>
              <a:gd name="adj1" fmla="val -21005"/>
              <a:gd name="adj2" fmla="val -23514"/>
            </a:avLst>
          </a:prstGeom>
          <a:solidFill>
            <a:srgbClr val="A2C0CA"/>
          </a:solidFill>
          <a:ln w="9525">
            <a:noFill/>
            <a:miter lim="800000"/>
            <a:headEnd/>
            <a:tailEnd/>
          </a:ln>
        </p:spPr>
        <p:txBody>
          <a:bodyPr/>
          <a:lstStyle/>
          <a:p>
            <a:pPr algn="ctr"/>
            <a:endParaRPr lang="en-US" sz="1800">
              <a:solidFill>
                <a:schemeClr val="tx1"/>
              </a:solidFill>
              <a:latin typeface="Arial" charset="0"/>
            </a:endParaRPr>
          </a:p>
        </p:txBody>
      </p:sp>
      <p:pic>
        <p:nvPicPr>
          <p:cNvPr id="40964" name="Picture 9"/>
          <p:cNvPicPr>
            <a:picLocks noChangeAspect="1" noChangeArrowheads="1"/>
          </p:cNvPicPr>
          <p:nvPr/>
        </p:nvPicPr>
        <p:blipFill>
          <a:blip r:embed="rId3"/>
          <a:srcRect/>
          <a:stretch>
            <a:fillRect/>
          </a:stretch>
        </p:blipFill>
        <p:spPr bwMode="auto">
          <a:xfrm>
            <a:off x="3838575" y="2044700"/>
            <a:ext cx="1420813" cy="1420813"/>
          </a:xfrm>
          <a:prstGeom prst="rect">
            <a:avLst/>
          </a:prstGeom>
          <a:noFill/>
          <a:ln w="9525" algn="ctr">
            <a:noFill/>
            <a:prstDash val="dash"/>
            <a:miter lim="800000"/>
            <a:headEnd/>
            <a:tailEnd/>
          </a:ln>
        </p:spPr>
      </p:pic>
      <p:pic>
        <p:nvPicPr>
          <p:cNvPr id="40965" name="Picture 12" descr="Picture2 copy"/>
          <p:cNvPicPr>
            <a:picLocks noChangeAspect="1" noChangeArrowheads="1"/>
          </p:cNvPicPr>
          <p:nvPr/>
        </p:nvPicPr>
        <p:blipFill>
          <a:blip r:embed="rId4"/>
          <a:srcRect/>
          <a:stretch>
            <a:fillRect/>
          </a:stretch>
        </p:blipFill>
        <p:spPr bwMode="auto">
          <a:xfrm>
            <a:off x="5789613" y="1581150"/>
            <a:ext cx="3114675" cy="1801813"/>
          </a:xfrm>
          <a:prstGeom prst="rect">
            <a:avLst/>
          </a:prstGeom>
          <a:noFill/>
          <a:ln w="9525">
            <a:noFill/>
            <a:miter lim="800000"/>
            <a:headEnd/>
            <a:tailEnd/>
          </a:ln>
        </p:spPr>
      </p:pic>
      <p:sp>
        <p:nvSpPr>
          <p:cNvPr id="40966" name="AutoShape 19"/>
          <p:cNvSpPr>
            <a:spLocks noChangeArrowheads="1"/>
          </p:cNvSpPr>
          <p:nvPr/>
        </p:nvSpPr>
        <p:spPr bwMode="auto">
          <a:xfrm>
            <a:off x="2844800" y="1304925"/>
            <a:ext cx="2209800" cy="533400"/>
          </a:xfrm>
          <a:prstGeom prst="roundRect">
            <a:avLst>
              <a:gd name="adj" fmla="val 16667"/>
            </a:avLst>
          </a:prstGeom>
          <a:solidFill>
            <a:schemeClr val="bg1"/>
          </a:solidFill>
          <a:ln w="9525">
            <a:solidFill>
              <a:srgbClr val="5C5C5C"/>
            </a:solidFill>
            <a:round/>
            <a:headEnd/>
            <a:tailEnd/>
          </a:ln>
        </p:spPr>
        <p:txBody>
          <a:bodyPr wrap="none" anchor="ctr"/>
          <a:lstStyle/>
          <a:p>
            <a:pPr algn="r"/>
            <a:r>
              <a:rPr lang="en-US">
                <a:solidFill>
                  <a:schemeClr val="tx1"/>
                </a:solidFill>
                <a:latin typeface="Arial" charset="0"/>
              </a:rPr>
              <a:t>DeviceAnywhere</a:t>
            </a:r>
          </a:p>
          <a:p>
            <a:pPr algn="r"/>
            <a:r>
              <a:rPr lang="en-US">
                <a:solidFill>
                  <a:schemeClr val="tx1"/>
                </a:solidFill>
                <a:latin typeface="Arial" charset="0"/>
              </a:rPr>
              <a:t>Test Center</a:t>
            </a:r>
          </a:p>
        </p:txBody>
      </p:sp>
      <p:sp>
        <p:nvSpPr>
          <p:cNvPr id="40967" name="Text Box 23"/>
          <p:cNvSpPr txBox="1">
            <a:spLocks noChangeArrowheads="1"/>
          </p:cNvSpPr>
          <p:nvPr/>
        </p:nvSpPr>
        <p:spPr bwMode="auto">
          <a:xfrm>
            <a:off x="7215188" y="1287463"/>
            <a:ext cx="1828800" cy="304800"/>
          </a:xfrm>
          <a:prstGeom prst="rect">
            <a:avLst/>
          </a:prstGeom>
          <a:noFill/>
          <a:ln w="9525">
            <a:noFill/>
            <a:miter lim="800000"/>
            <a:headEnd/>
            <a:tailEnd/>
          </a:ln>
        </p:spPr>
        <p:txBody>
          <a:bodyPr>
            <a:spAutoFit/>
          </a:bodyPr>
          <a:lstStyle/>
          <a:p>
            <a:pPr>
              <a:spcBef>
                <a:spcPct val="50000"/>
              </a:spcBef>
            </a:pPr>
            <a:r>
              <a:rPr lang="en-US" sz="1400">
                <a:solidFill>
                  <a:srgbClr val="004963"/>
                </a:solidFill>
                <a:latin typeface="Arial" charset="0"/>
              </a:rPr>
              <a:t>2000+ Device Bank</a:t>
            </a:r>
          </a:p>
        </p:txBody>
      </p:sp>
      <p:pic>
        <p:nvPicPr>
          <p:cNvPr id="40968" name="Picture 27"/>
          <p:cNvPicPr>
            <a:picLocks noChangeAspect="1" noChangeArrowheads="1"/>
          </p:cNvPicPr>
          <p:nvPr/>
        </p:nvPicPr>
        <p:blipFill>
          <a:blip r:embed="rId5"/>
          <a:srcRect/>
          <a:stretch>
            <a:fillRect/>
          </a:stretch>
        </p:blipFill>
        <p:spPr bwMode="auto">
          <a:xfrm>
            <a:off x="2909888" y="1377950"/>
            <a:ext cx="457200" cy="398463"/>
          </a:xfrm>
          <a:prstGeom prst="rect">
            <a:avLst/>
          </a:prstGeom>
          <a:noFill/>
          <a:ln w="9525">
            <a:noFill/>
            <a:miter lim="800000"/>
            <a:headEnd/>
            <a:tailEnd/>
          </a:ln>
        </p:spPr>
      </p:pic>
      <p:sp>
        <p:nvSpPr>
          <p:cNvPr id="40969" name="Rectangle 35"/>
          <p:cNvSpPr>
            <a:spLocks noChangeArrowheads="1"/>
          </p:cNvSpPr>
          <p:nvPr/>
        </p:nvSpPr>
        <p:spPr bwMode="auto">
          <a:xfrm>
            <a:off x="280988" y="231775"/>
            <a:ext cx="4283075" cy="677863"/>
          </a:xfrm>
          <a:prstGeom prst="rect">
            <a:avLst/>
          </a:prstGeom>
          <a:noFill/>
          <a:ln w="9525">
            <a:noFill/>
            <a:prstDash val="dash"/>
            <a:miter lim="800000"/>
            <a:headEnd/>
            <a:tailEnd/>
          </a:ln>
        </p:spPr>
        <p:txBody>
          <a:bodyPr wrap="none" tIns="91440" bIns="91440" anchor="ctr">
            <a:spAutoFit/>
          </a:bodyPr>
          <a:lstStyle/>
          <a:p>
            <a:pPr eaLnBrk="0" hangingPunct="0"/>
            <a:r>
              <a:rPr lang="en-US" sz="3200">
                <a:solidFill>
                  <a:srgbClr val="254B71"/>
                </a:solidFill>
                <a:latin typeface="Arial" charset="0"/>
              </a:rPr>
              <a:t>Source of metrics data</a:t>
            </a:r>
            <a:endParaRPr lang="en-US" sz="3200">
              <a:solidFill>
                <a:srgbClr val="254B71"/>
              </a:solidFill>
              <a:latin typeface="Arial" charset="0"/>
              <a:cs typeface="Arial" charset="0"/>
            </a:endParaRPr>
          </a:p>
        </p:txBody>
      </p:sp>
      <p:pic>
        <p:nvPicPr>
          <p:cNvPr id="40970" name="Picture 31" descr="Iphone_Bold_ATT"/>
          <p:cNvPicPr>
            <a:picLocks noChangeAspect="1" noChangeArrowheads="1"/>
          </p:cNvPicPr>
          <p:nvPr/>
        </p:nvPicPr>
        <p:blipFill>
          <a:blip r:embed="rId6"/>
          <a:srcRect/>
          <a:stretch>
            <a:fillRect/>
          </a:stretch>
        </p:blipFill>
        <p:spPr bwMode="auto">
          <a:xfrm>
            <a:off x="685800" y="1447800"/>
            <a:ext cx="1873250" cy="1252538"/>
          </a:xfrm>
          <a:prstGeom prst="rect">
            <a:avLst/>
          </a:prstGeom>
          <a:noFill/>
          <a:ln w="9525">
            <a:noFill/>
            <a:miter lim="800000"/>
            <a:headEnd/>
            <a:tailEnd/>
          </a:ln>
        </p:spPr>
      </p:pic>
      <p:sp>
        <p:nvSpPr>
          <p:cNvPr id="40971" name="Freeform 32"/>
          <p:cNvSpPr>
            <a:spLocks/>
          </p:cNvSpPr>
          <p:nvPr/>
        </p:nvSpPr>
        <p:spPr bwMode="auto">
          <a:xfrm>
            <a:off x="2627313" y="2184400"/>
            <a:ext cx="1189037" cy="698500"/>
          </a:xfrm>
          <a:custGeom>
            <a:avLst/>
            <a:gdLst>
              <a:gd name="T0" fmla="*/ 2147483647 w 955"/>
              <a:gd name="T1" fmla="*/ 2147483647 h 440"/>
              <a:gd name="T2" fmla="*/ 2147483647 w 955"/>
              <a:gd name="T3" fmla="*/ 2147483647 h 440"/>
              <a:gd name="T4" fmla="*/ 2147483647 w 955"/>
              <a:gd name="T5" fmla="*/ 2147483647 h 440"/>
              <a:gd name="T6" fmla="*/ 2147483647 w 955"/>
              <a:gd name="T7" fmla="*/ 2147483647 h 440"/>
              <a:gd name="T8" fmla="*/ 2147483647 w 955"/>
              <a:gd name="T9" fmla="*/ 2147483647 h 440"/>
              <a:gd name="T10" fmla="*/ 2147483647 w 955"/>
              <a:gd name="T11" fmla="*/ 2147483647 h 440"/>
              <a:gd name="T12" fmla="*/ 0 60000 65536"/>
              <a:gd name="T13" fmla="*/ 0 60000 65536"/>
              <a:gd name="T14" fmla="*/ 0 60000 65536"/>
              <a:gd name="T15" fmla="*/ 0 60000 65536"/>
              <a:gd name="T16" fmla="*/ 0 60000 65536"/>
              <a:gd name="T17" fmla="*/ 0 60000 65536"/>
              <a:gd name="T18" fmla="*/ 0 w 955"/>
              <a:gd name="T19" fmla="*/ 0 h 440"/>
              <a:gd name="T20" fmla="*/ 955 w 955"/>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955" h="440">
                <a:moveTo>
                  <a:pt x="9" y="25"/>
                </a:moveTo>
                <a:cubicBezTo>
                  <a:pt x="4" y="12"/>
                  <a:pt x="0" y="0"/>
                  <a:pt x="59" y="25"/>
                </a:cubicBezTo>
                <a:cubicBezTo>
                  <a:pt x="118" y="50"/>
                  <a:pt x="287" y="111"/>
                  <a:pt x="365" y="174"/>
                </a:cubicBezTo>
                <a:cubicBezTo>
                  <a:pt x="443" y="237"/>
                  <a:pt x="461" y="364"/>
                  <a:pt x="528" y="402"/>
                </a:cubicBezTo>
                <a:cubicBezTo>
                  <a:pt x="595" y="440"/>
                  <a:pt x="699" y="408"/>
                  <a:pt x="770" y="402"/>
                </a:cubicBezTo>
                <a:cubicBezTo>
                  <a:pt x="841" y="396"/>
                  <a:pt x="898" y="381"/>
                  <a:pt x="955" y="366"/>
                </a:cubicBezTo>
              </a:path>
            </a:pathLst>
          </a:custGeom>
          <a:noFill/>
          <a:ln w="19050" cap="flat" cmpd="sng">
            <a:solidFill>
              <a:schemeClr val="tx1"/>
            </a:solidFill>
            <a:prstDash val="dash"/>
            <a:round/>
            <a:headEnd type="oval" w="med" len="med"/>
            <a:tailEnd type="oval" w="med" len="med"/>
          </a:ln>
        </p:spPr>
        <p:txBody>
          <a:bodyPr tIns="91440" bIns="91440">
            <a:spAutoFit/>
          </a:bodyPr>
          <a:lstStyle/>
          <a:p>
            <a:endParaRPr lang="en-US"/>
          </a:p>
        </p:txBody>
      </p:sp>
      <p:sp>
        <p:nvSpPr>
          <p:cNvPr id="40972" name="AutoShape 8"/>
          <p:cNvSpPr>
            <a:spLocks noChangeArrowheads="1"/>
          </p:cNvSpPr>
          <p:nvPr/>
        </p:nvSpPr>
        <p:spPr bwMode="auto">
          <a:xfrm>
            <a:off x="3995738" y="3162300"/>
            <a:ext cx="1063625" cy="29845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a:solidFill>
                  <a:schemeClr val="tx1"/>
                </a:solidFill>
                <a:latin typeface="Arial" charset="0"/>
              </a:rPr>
              <a:t>Internet</a:t>
            </a:r>
          </a:p>
        </p:txBody>
      </p:sp>
      <p:sp>
        <p:nvSpPr>
          <p:cNvPr id="40973" name="Freeform 36"/>
          <p:cNvSpPr>
            <a:spLocks/>
          </p:cNvSpPr>
          <p:nvPr/>
        </p:nvSpPr>
        <p:spPr bwMode="auto">
          <a:xfrm>
            <a:off x="5238750" y="2268538"/>
            <a:ext cx="1219200" cy="414337"/>
          </a:xfrm>
          <a:custGeom>
            <a:avLst/>
            <a:gdLst>
              <a:gd name="T0" fmla="*/ 0 w 768"/>
              <a:gd name="T1" fmla="*/ 2147483647 h 261"/>
              <a:gd name="T2" fmla="*/ 2147483647 w 768"/>
              <a:gd name="T3" fmla="*/ 2147483647 h 261"/>
              <a:gd name="T4" fmla="*/ 2147483647 w 768"/>
              <a:gd name="T5" fmla="*/ 2147483647 h 261"/>
              <a:gd name="T6" fmla="*/ 2147483647 w 768"/>
              <a:gd name="T7" fmla="*/ 0 h 261"/>
              <a:gd name="T8" fmla="*/ 0 60000 65536"/>
              <a:gd name="T9" fmla="*/ 0 60000 65536"/>
              <a:gd name="T10" fmla="*/ 0 60000 65536"/>
              <a:gd name="T11" fmla="*/ 0 60000 65536"/>
              <a:gd name="T12" fmla="*/ 0 w 768"/>
              <a:gd name="T13" fmla="*/ 0 h 261"/>
              <a:gd name="T14" fmla="*/ 768 w 768"/>
              <a:gd name="T15" fmla="*/ 261 h 261"/>
            </a:gdLst>
            <a:ahLst/>
            <a:cxnLst>
              <a:cxn ang="T8">
                <a:pos x="T0" y="T1"/>
              </a:cxn>
              <a:cxn ang="T9">
                <a:pos x="T2" y="T3"/>
              </a:cxn>
              <a:cxn ang="T10">
                <a:pos x="T4" y="T5"/>
              </a:cxn>
              <a:cxn ang="T11">
                <a:pos x="T6" y="T7"/>
              </a:cxn>
            </a:cxnLst>
            <a:rect l="T12" t="T13" r="T14" b="T15"/>
            <a:pathLst>
              <a:path w="768" h="261">
                <a:moveTo>
                  <a:pt x="0" y="199"/>
                </a:moveTo>
                <a:cubicBezTo>
                  <a:pt x="111" y="153"/>
                  <a:pt x="222" y="107"/>
                  <a:pt x="291" y="114"/>
                </a:cubicBezTo>
                <a:cubicBezTo>
                  <a:pt x="360" y="121"/>
                  <a:pt x="333" y="261"/>
                  <a:pt x="412" y="242"/>
                </a:cubicBezTo>
                <a:cubicBezTo>
                  <a:pt x="491" y="223"/>
                  <a:pt x="629" y="111"/>
                  <a:pt x="768" y="0"/>
                </a:cubicBezTo>
              </a:path>
            </a:pathLst>
          </a:custGeom>
          <a:noFill/>
          <a:ln w="19050" cap="flat" cmpd="sng">
            <a:solidFill>
              <a:schemeClr val="tx1"/>
            </a:solidFill>
            <a:prstDash val="dash"/>
            <a:round/>
            <a:headEnd type="oval" w="med" len="med"/>
            <a:tailEnd type="oval" w="med" len="med"/>
          </a:ln>
        </p:spPr>
        <p:txBody>
          <a:bodyPr wrap="none" tIns="91440" bIns="91440">
            <a:spAutoFit/>
          </a:bodyPr>
          <a:lstStyle/>
          <a:p>
            <a:endParaRPr lang="en-US"/>
          </a:p>
        </p:txBody>
      </p:sp>
      <p:sp>
        <p:nvSpPr>
          <p:cNvPr id="40974" name="Text Box 23"/>
          <p:cNvSpPr txBox="1">
            <a:spLocks noChangeArrowheads="1"/>
          </p:cNvSpPr>
          <p:nvPr/>
        </p:nvSpPr>
        <p:spPr bwMode="auto">
          <a:xfrm>
            <a:off x="5367338" y="3630613"/>
            <a:ext cx="1828800" cy="730250"/>
          </a:xfrm>
          <a:prstGeom prst="rect">
            <a:avLst/>
          </a:prstGeom>
          <a:noFill/>
          <a:ln w="9525">
            <a:noFill/>
            <a:miter lim="800000"/>
            <a:headEnd/>
            <a:tailEnd/>
          </a:ln>
        </p:spPr>
        <p:txBody>
          <a:bodyPr>
            <a:spAutoFit/>
          </a:bodyPr>
          <a:lstStyle/>
          <a:p>
            <a:pPr>
              <a:spcBef>
                <a:spcPct val="50000"/>
              </a:spcBef>
            </a:pPr>
            <a:r>
              <a:rPr lang="en-US" sz="1400">
                <a:solidFill>
                  <a:srgbClr val="004963"/>
                </a:solidFill>
                <a:latin typeface="Arial" charset="0"/>
              </a:rPr>
              <a:t>Approx 400 unique EU Devices included in EU Metrics</a:t>
            </a:r>
          </a:p>
        </p:txBody>
      </p:sp>
      <p:sp>
        <p:nvSpPr>
          <p:cNvPr id="40975" name="Text Box 95"/>
          <p:cNvSpPr txBox="1">
            <a:spLocks noChangeArrowheads="1"/>
          </p:cNvSpPr>
          <p:nvPr/>
        </p:nvSpPr>
        <p:spPr bwMode="auto">
          <a:xfrm>
            <a:off x="304800" y="3867150"/>
            <a:ext cx="4295775" cy="3181350"/>
          </a:xfrm>
          <a:prstGeom prst="rect">
            <a:avLst/>
          </a:prstGeom>
          <a:noFill/>
          <a:ln w="9525">
            <a:noFill/>
            <a:miter lim="800000"/>
            <a:headEnd/>
            <a:tailEnd/>
          </a:ln>
        </p:spPr>
        <p:txBody>
          <a:bodyPr>
            <a:spAutoFit/>
          </a:bodyPr>
          <a:lstStyle/>
          <a:p>
            <a:pPr eaLnBrk="0" hangingPunct="0">
              <a:lnSpc>
                <a:spcPct val="90000"/>
              </a:lnSpc>
              <a:buClr>
                <a:srgbClr val="FF9933"/>
              </a:buClr>
              <a:buFont typeface="Wingdings" pitchFamily="2" charset="2"/>
              <a:buChar char="§"/>
            </a:pPr>
            <a:r>
              <a:rPr lang="en-US">
                <a:solidFill>
                  <a:srgbClr val="323232"/>
                </a:solidFill>
                <a:latin typeface="Arial" charset="0"/>
              </a:rPr>
              <a:t>Usage numbers based exclusively on Test Center Service</a:t>
            </a:r>
          </a:p>
          <a:p>
            <a:pPr eaLnBrk="0" hangingPunct="0">
              <a:lnSpc>
                <a:spcPct val="90000"/>
              </a:lnSpc>
              <a:buClr>
                <a:srgbClr val="FF9933"/>
              </a:buClr>
              <a:buFont typeface="Wingdings" pitchFamily="2" charset="2"/>
              <a:buChar char="§"/>
            </a:pPr>
            <a:endParaRPr lang="en-US">
              <a:solidFill>
                <a:srgbClr val="323232"/>
              </a:solidFill>
              <a:latin typeface="Arial" charset="0"/>
            </a:endParaRPr>
          </a:p>
          <a:p>
            <a:pPr eaLnBrk="0" hangingPunct="0">
              <a:lnSpc>
                <a:spcPct val="90000"/>
              </a:lnSpc>
              <a:buClr>
                <a:srgbClr val="FF9933"/>
              </a:buClr>
              <a:buFont typeface="Wingdings" pitchFamily="2" charset="2"/>
              <a:buChar char="§"/>
            </a:pPr>
            <a:r>
              <a:rPr lang="en-US">
                <a:solidFill>
                  <a:srgbClr val="323232"/>
                </a:solidFill>
                <a:latin typeface="Arial" charset="0"/>
              </a:rPr>
              <a:t>“</a:t>
            </a:r>
            <a:r>
              <a:rPr lang="en-US" i="1">
                <a:solidFill>
                  <a:srgbClr val="323232"/>
                </a:solidFill>
                <a:latin typeface="Arial" charset="0"/>
              </a:rPr>
              <a:t>Usage</a:t>
            </a:r>
            <a:r>
              <a:rPr lang="en-US">
                <a:solidFill>
                  <a:srgbClr val="323232"/>
                </a:solidFill>
                <a:latin typeface="Arial" charset="0"/>
              </a:rPr>
              <a:t>” includes app testing for both consumer facing and enterprise apps</a:t>
            </a:r>
          </a:p>
          <a:p>
            <a:pPr eaLnBrk="0" hangingPunct="0">
              <a:lnSpc>
                <a:spcPct val="90000"/>
              </a:lnSpc>
              <a:buClr>
                <a:srgbClr val="FF9933"/>
              </a:buClr>
              <a:buFont typeface="Wingdings" pitchFamily="2" charset="2"/>
              <a:buNone/>
            </a:pPr>
            <a:endParaRPr lang="en-US">
              <a:solidFill>
                <a:srgbClr val="323232"/>
              </a:solidFill>
              <a:latin typeface="Arial" charset="0"/>
            </a:endParaRPr>
          </a:p>
          <a:p>
            <a:pPr eaLnBrk="0" hangingPunct="0">
              <a:lnSpc>
                <a:spcPct val="90000"/>
              </a:lnSpc>
              <a:buClr>
                <a:srgbClr val="FF9933"/>
              </a:buClr>
              <a:buFont typeface="Wingdings" pitchFamily="2" charset="2"/>
              <a:buChar char="§"/>
            </a:pPr>
            <a:r>
              <a:rPr lang="en-US">
                <a:solidFill>
                  <a:srgbClr val="323232"/>
                </a:solidFill>
                <a:latin typeface="Arial" charset="0"/>
              </a:rPr>
              <a:t>Over 350,000 hours were logged in    DeviceAnywhere service in 2009</a:t>
            </a:r>
          </a:p>
          <a:p>
            <a:pPr eaLnBrk="0" hangingPunct="0">
              <a:lnSpc>
                <a:spcPct val="90000"/>
              </a:lnSpc>
              <a:buClr>
                <a:srgbClr val="FF9933"/>
              </a:buClr>
              <a:buFont typeface="Wingdings" pitchFamily="2" charset="2"/>
              <a:buChar char="§"/>
            </a:pPr>
            <a:endParaRPr lang="en-US">
              <a:solidFill>
                <a:srgbClr val="323232"/>
              </a:solidFill>
              <a:latin typeface="Arial" charset="0"/>
            </a:endParaRPr>
          </a:p>
          <a:p>
            <a:pPr eaLnBrk="0" hangingPunct="0">
              <a:lnSpc>
                <a:spcPct val="90000"/>
              </a:lnSpc>
              <a:buClr>
                <a:srgbClr val="FF9933"/>
              </a:buClr>
              <a:buFont typeface="Wingdings" pitchFamily="2" charset="2"/>
              <a:buChar char="§"/>
            </a:pPr>
            <a:r>
              <a:rPr lang="en-US">
                <a:solidFill>
                  <a:srgbClr val="323232"/>
                </a:solidFill>
                <a:latin typeface="Arial" charset="0"/>
              </a:rPr>
              <a:t>Data is aggregated once a month both in the US and EU and analyzed on a quarterly basis</a:t>
            </a:r>
          </a:p>
          <a:p>
            <a:pPr eaLnBrk="0" hangingPunct="0">
              <a:lnSpc>
                <a:spcPct val="90000"/>
              </a:lnSpc>
              <a:buClr>
                <a:srgbClr val="FF9933"/>
              </a:buClr>
              <a:buFont typeface="Wingdings" pitchFamily="2" charset="2"/>
              <a:buChar char="§"/>
            </a:pPr>
            <a:endParaRPr lang="en-US">
              <a:solidFill>
                <a:srgbClr val="323232"/>
              </a:solidFill>
              <a:latin typeface="Arial" charset="0"/>
            </a:endParaRPr>
          </a:p>
          <a:p>
            <a:pPr eaLnBrk="0" hangingPunct="0">
              <a:lnSpc>
                <a:spcPct val="90000"/>
              </a:lnSpc>
              <a:buClr>
                <a:srgbClr val="FF9933"/>
              </a:buClr>
              <a:buFont typeface="Wingdings" pitchFamily="2" charset="2"/>
              <a:buNone/>
            </a:pPr>
            <a:r>
              <a:rPr lang="en-US">
                <a:solidFill>
                  <a:srgbClr val="323232"/>
                </a:solidFill>
                <a:latin typeface="Arial" charset="0"/>
              </a:rPr>
              <a:t>So lets dive in…. </a:t>
            </a:r>
          </a:p>
          <a:p>
            <a:pPr eaLnBrk="0" hangingPunct="0">
              <a:lnSpc>
                <a:spcPct val="90000"/>
              </a:lnSpc>
              <a:buClr>
                <a:srgbClr val="FF9933"/>
              </a:buClr>
              <a:buFont typeface="Wingdings" pitchFamily="2" charset="2"/>
              <a:buChar char="§"/>
            </a:pPr>
            <a:endParaRPr lang="en-US">
              <a:solidFill>
                <a:srgbClr val="323232"/>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231775"/>
            <a:ext cx="6651625" cy="677863"/>
          </a:xfrm>
        </p:spPr>
        <p:txBody>
          <a:bodyPr/>
          <a:lstStyle/>
          <a:p>
            <a:r>
              <a:rPr lang="en-US" smtClean="0"/>
              <a:t>Most Popular Device Manufacturers</a:t>
            </a:r>
          </a:p>
        </p:txBody>
      </p:sp>
      <p:pic>
        <p:nvPicPr>
          <p:cNvPr id="43010" name="Picture 2"/>
          <p:cNvPicPr>
            <a:picLocks noChangeAspect="1" noChangeArrowheads="1"/>
          </p:cNvPicPr>
          <p:nvPr/>
        </p:nvPicPr>
        <p:blipFill>
          <a:blip r:embed="rId3"/>
          <a:srcRect/>
          <a:stretch>
            <a:fillRect/>
          </a:stretch>
        </p:blipFill>
        <p:spPr bwMode="auto">
          <a:xfrm>
            <a:off x="268288" y="1473200"/>
            <a:ext cx="7534275" cy="5276850"/>
          </a:xfrm>
          <a:prstGeom prst="rect">
            <a:avLst/>
          </a:prstGeom>
          <a:noFill/>
          <a:ln w="9525">
            <a:noFill/>
            <a:prstDash val="dash"/>
            <a:miter lim="800000"/>
            <a:headEnd/>
            <a:tailEnd/>
          </a:ln>
        </p:spPr>
      </p:pic>
      <p:sp>
        <p:nvSpPr>
          <p:cNvPr id="43011" name="Text Box 5"/>
          <p:cNvSpPr txBox="1">
            <a:spLocks noChangeArrowheads="1"/>
          </p:cNvSpPr>
          <p:nvPr/>
        </p:nvSpPr>
        <p:spPr bwMode="auto">
          <a:xfrm>
            <a:off x="152400" y="1133475"/>
            <a:ext cx="8677275" cy="336550"/>
          </a:xfrm>
          <a:prstGeom prst="rect">
            <a:avLst/>
          </a:prstGeom>
          <a:noFill/>
          <a:ln w="9525">
            <a:noFill/>
            <a:miter lim="800000"/>
            <a:headEnd/>
            <a:tailEnd/>
          </a:ln>
        </p:spPr>
        <p:txBody>
          <a:bodyPr>
            <a:spAutoFit/>
          </a:bodyPr>
          <a:lstStyle/>
          <a:p>
            <a:pPr>
              <a:spcBef>
                <a:spcPct val="50000"/>
              </a:spcBef>
            </a:pPr>
            <a:r>
              <a:rPr lang="en-US" b="1" i="1">
                <a:solidFill>
                  <a:schemeClr val="tx1"/>
                </a:solidFill>
              </a:rPr>
              <a:t>European developers spend most of their time testing for Nokia. Surprise!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MobileComplete">
  <a:themeElements>
    <a:clrScheme name="1_MobileComple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MobileComple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none" w="med" len="med"/>
        </a:ln>
        <a:effectLst/>
      </a:spPr>
      <a:bodyPr vert="horz" wrap="none" lIns="91440" tIns="91440" rIns="91440" bIns="9144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accent2"/>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none" w="med" len="med"/>
        </a:ln>
        <a:effectLst/>
      </a:spPr>
      <a:bodyPr vert="horz" wrap="none" lIns="91440" tIns="91440" rIns="91440" bIns="9144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accent2"/>
            </a:solidFill>
            <a:effectLst/>
            <a:latin typeface="Verdana" pitchFamily="34" charset="0"/>
          </a:defRPr>
        </a:defPPr>
      </a:lstStyle>
    </a:lnDef>
  </a:objectDefaults>
  <a:extraClrSchemeLst>
    <a:extraClrScheme>
      <a:clrScheme name="1_MobileComple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obileComple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obileComple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obileComple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obileComple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obileComple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obileComple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bileComplete">
  <a:themeElements>
    <a:clrScheme name="MobileComple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bileComple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none" w="med" len="med"/>
        </a:ln>
        <a:effectLst/>
      </a:spPr>
      <a:bodyPr vert="horz" wrap="none" lIns="91440" tIns="91440" rIns="91440" bIns="9144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accent2"/>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none" w="med" len="med"/>
        </a:ln>
        <a:effectLst/>
      </a:spPr>
      <a:bodyPr vert="horz" wrap="none" lIns="91440" tIns="91440" rIns="91440" bIns="9144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accent2"/>
            </a:solidFill>
            <a:effectLst/>
            <a:latin typeface="Verdana" pitchFamily="34" charset="0"/>
          </a:defRPr>
        </a:defPPr>
      </a:lstStyle>
    </a:lnDef>
  </a:objectDefaults>
  <a:extraClrSchemeLst>
    <a:extraClrScheme>
      <a:clrScheme name="MobileComple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bileComple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bileComple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bileComple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bileComple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bileComple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bileComple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DeviceAnywhere_Ehl_EndUserExperienceTheDeveloper</Template>
  <TotalTime>7085</TotalTime>
  <Words>2244</Words>
  <Application>Microsoft Office PowerPoint</Application>
  <PresentationFormat>On-screen Show (4:3)</PresentationFormat>
  <Paragraphs>220</Paragraphs>
  <Slides>18</Slides>
  <Notes>18</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Links</vt:lpstr>
      </vt:variant>
      <vt:variant>
        <vt:i4>6</vt:i4>
      </vt:variant>
      <vt:variant>
        <vt:lpstr>Slide Titles</vt:lpstr>
      </vt:variant>
      <vt:variant>
        <vt:i4>18</vt:i4>
      </vt:variant>
    </vt:vector>
  </HeadingPairs>
  <TitlesOfParts>
    <vt:vector size="31" baseType="lpstr">
      <vt:lpstr>Verdana</vt:lpstr>
      <vt:lpstr>Arial</vt:lpstr>
      <vt:lpstr>Wingdings</vt:lpstr>
      <vt:lpstr>ＭＳ Ｐゴシック</vt:lpstr>
      <vt:lpstr>Calibri</vt:lpstr>
      <vt:lpstr>1_MobileComplete</vt:lpstr>
      <vt:lpstr>MobileComplete</vt:lpstr>
      <vt:lpstr>???</vt:lpstr>
      <vt:lpstr>???</vt:lpstr>
      <vt:lpstr>???</vt:lpstr>
      <vt:lpstr>???</vt:lpstr>
      <vt:lpstr>???</vt:lpstr>
      <vt:lpstr>???</vt:lpstr>
      <vt:lpstr>Findings from the European Mobile Metrics Report September 2010 Mobile Monday Global Summit</vt:lpstr>
      <vt:lpstr>Company Overview</vt:lpstr>
      <vt:lpstr>Industry Challenges in Summary</vt:lpstr>
      <vt:lpstr>Slide 4</vt:lpstr>
      <vt:lpstr>Slide 5</vt:lpstr>
      <vt:lpstr>Slide 6</vt:lpstr>
      <vt:lpstr>Introducing DeviceAnywhere Metrics Report</vt:lpstr>
      <vt:lpstr>Slide 8</vt:lpstr>
      <vt:lpstr>Most Popular Device Manufacturers</vt:lpstr>
      <vt:lpstr>Slide 10</vt:lpstr>
      <vt:lpstr>European vs. US Devices</vt:lpstr>
      <vt:lpstr>Feature phones vs smartphones</vt:lpstr>
      <vt:lpstr>Slide 13</vt:lpstr>
      <vt:lpstr>Most Popular Smartphone Operating Systems</vt:lpstr>
      <vt:lpstr>Slide 15</vt:lpstr>
      <vt:lpstr>The Rise of Android</vt:lpstr>
      <vt:lpstr>Where’s iPhone?</vt:lpstr>
      <vt:lpstr>Slide 18</vt:lpstr>
    </vt:vector>
  </TitlesOfParts>
  <Company>DeviceAnywhere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DeviceAnywhere™ &amp;  DeviceAnywhere Proof Center ™ Overview</dc:title>
  <dc:creator>Randall Grilli</dc:creator>
  <cp:lastModifiedBy>lmodarres</cp:lastModifiedBy>
  <cp:revision>56</cp:revision>
  <dcterms:created xsi:type="dcterms:W3CDTF">2009-03-25T14:34:57Z</dcterms:created>
  <dcterms:modified xsi:type="dcterms:W3CDTF">2010-09-27T09:15:07Z</dcterms:modified>
</cp:coreProperties>
</file>