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71" r:id="rId4"/>
    <p:sldId id="263" r:id="rId5"/>
    <p:sldId id="276" r:id="rId6"/>
    <p:sldId id="257" r:id="rId7"/>
    <p:sldId id="275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39" autoAdjust="0"/>
    <p:restoredTop sz="94660"/>
  </p:normalViewPr>
  <p:slideViewPr>
    <p:cSldViewPr>
      <p:cViewPr>
        <p:scale>
          <a:sx n="66" d="100"/>
          <a:sy n="66" d="100"/>
        </p:scale>
        <p:origin x="-10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CE860-64EB-487C-962E-C4ED0ADF27E4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B810-3E55-4B82-9437-6BBD32360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810-3E55-4B82-9437-6BBD323608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most African</a:t>
            </a:r>
            <a:r>
              <a:rPr lang="en-US" baseline="0" dirty="0" smtClean="0"/>
              <a:t> Countries the transport system is not </a:t>
            </a:r>
            <a:r>
              <a:rPr lang="en-US" baseline="0" dirty="0" err="1" smtClean="0"/>
              <a:t>organised</a:t>
            </a:r>
            <a:r>
              <a:rPr lang="en-US" baseline="0" dirty="0" smtClean="0"/>
              <a:t>. There are no set schedules for public transport vehicles.  People never know when a vehicle will arrive and so rely on chance. Insecurity levels are very high and some times people have to wake  up very early to catch a </a:t>
            </a:r>
            <a:r>
              <a:rPr lang="en-US" baseline="0" dirty="0" err="1" smtClean="0"/>
              <a:t>psv</a:t>
            </a:r>
            <a:r>
              <a:rPr lang="en-US" baseline="0" dirty="0" smtClean="0"/>
              <a:t>(</a:t>
            </a:r>
            <a:r>
              <a:rPr lang="en-US" baseline="0" dirty="0" err="1" smtClean="0"/>
              <a:t>Matatu</a:t>
            </a:r>
            <a:r>
              <a:rPr lang="en-US" baseline="0" dirty="0" smtClean="0"/>
              <a:t>) risking their lives.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810-3E55-4B82-9437-6BBD323608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sends a request</a:t>
            </a:r>
          </a:p>
          <a:p>
            <a:r>
              <a:rPr lang="en-US" dirty="0" smtClean="0"/>
              <a:t>We process the request  Using GPS, LAI(local area identity) and Smart predictive algorithms</a:t>
            </a:r>
          </a:p>
          <a:p>
            <a:r>
              <a:rPr lang="en-US" dirty="0" smtClean="0"/>
              <a:t>Return a relevant reply to customer say approximate time of arrival and current location of Vehicle</a:t>
            </a:r>
          </a:p>
          <a:p>
            <a:r>
              <a:rPr lang="en-US" dirty="0" smtClean="0"/>
              <a:t>Customers give feedback(rate services, the app etc)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810-3E55-4B82-9437-6BBD323608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using a multiplatform</a:t>
            </a:r>
          </a:p>
          <a:p>
            <a:r>
              <a:rPr lang="en-US" dirty="0" smtClean="0"/>
              <a:t>Customers already have the monitoring devices.</a:t>
            </a:r>
          </a:p>
          <a:p>
            <a:r>
              <a:rPr lang="en-US" dirty="0" smtClean="0"/>
              <a:t>Crowd sourcing</a:t>
            </a:r>
          </a:p>
          <a:p>
            <a:r>
              <a:rPr lang="en-US" dirty="0" smtClean="0"/>
              <a:t>First Kenyan Developed Android App!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810-3E55-4B82-9437-6BBD323608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GSM to track</a:t>
            </a:r>
          </a:p>
          <a:p>
            <a:r>
              <a:rPr lang="en-US" dirty="0" smtClean="0"/>
              <a:t>Offer service to courier companies (For customers to Know location of their parcels in real time)</a:t>
            </a:r>
          </a:p>
          <a:p>
            <a:r>
              <a:rPr lang="en-US" dirty="0" smtClean="0"/>
              <a:t>Bus booking platform </a:t>
            </a:r>
          </a:p>
          <a:p>
            <a:r>
              <a:rPr lang="en-US" dirty="0" smtClean="0"/>
              <a:t>Personal tracking solutions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810-3E55-4B82-9437-6BBD323608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810-3E55-4B82-9437-6BBD323608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810-3E55-4B82-9437-6BBD323608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team is ready, the ideas are plenty , the only missing piece</a:t>
            </a:r>
            <a:r>
              <a:rPr lang="en-US" baseline="0" dirty="0" smtClean="0"/>
              <a:t> in this jig-saw puzzle is the investment. Without the investment our idea will be far from reality.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810-3E55-4B82-9437-6BBD323608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.bmp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EC93-DC4F-4276-B602-E2A483EE1DA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36D8-5980-430E-86D7-55492BC598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0128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Perpet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657600"/>
            <a:ext cx="5867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Perpet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EC93-DC4F-4276-B602-E2A483EE1DA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36D8-5980-430E-86D7-55492BC5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EC93-DC4F-4276-B602-E2A483EE1DA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36D8-5980-430E-86D7-55492BC5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bmp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pic>
        <p:nvPicPr>
          <p:cNvPr id="8" name="Picture 7" descr="android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572000"/>
            <a:ext cx="990600" cy="181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1143000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r>
              <a:rPr lang="en-US" dirty="0" smtClean="0"/>
              <a:t>		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1"/>
            <a:ext cx="9144000" cy="4572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Xrystal</a:t>
            </a:r>
            <a:r>
              <a:rPr lang="en-US" sz="1800" dirty="0" smtClean="0">
                <a:latin typeface="Perpetua" pitchFamily="18" charset="0"/>
              </a:rPr>
              <a:t>  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Gen</a:t>
            </a:r>
            <a:r>
              <a:rPr lang="en-US" sz="1800" dirty="0" smtClean="0">
                <a:solidFill>
                  <a:schemeClr val="bg1"/>
                </a:solidFill>
                <a:latin typeface="Perpetua" pitchFamily="18" charset="0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rpetua" pitchFamily="18" charset="0"/>
              </a:rPr>
              <a:t>“</a:t>
            </a:r>
            <a:r>
              <a:rPr lang="en-US" i="1" dirty="0" smtClean="0">
                <a:solidFill>
                  <a:schemeClr val="bg1"/>
                </a:solidFill>
                <a:latin typeface="Perpetua" pitchFamily="18" charset="0"/>
              </a:rPr>
              <a:t>Intelligent  by design”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logo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2400"/>
            <a:ext cx="2286000" cy="889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EC93-DC4F-4276-B602-E2A483EE1DA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36D8-5980-430E-86D7-55492BC5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EC93-DC4F-4276-B602-E2A483EE1DA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36D8-5980-430E-86D7-55492BC5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EC93-DC4F-4276-B602-E2A483EE1DA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36D8-5980-430E-86D7-55492BC5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EC93-DC4F-4276-B602-E2A483EE1DA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36D8-5980-430E-86D7-55492BC5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EC93-DC4F-4276-B602-E2A483EE1DA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36D8-5980-430E-86D7-55492BC5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EC93-DC4F-4276-B602-E2A483EE1DA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36D8-5980-430E-86D7-55492BC5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EC93-DC4F-4276-B602-E2A483EE1DA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36D8-5980-430E-86D7-55492BC5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EC93-DC4F-4276-B602-E2A483EE1DA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E36D8-5980-430E-86D7-55492BC5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5400" cap="all" dirty="0" err="1" smtClean="0">
                <a:solidFill>
                  <a:schemeClr val="accent1">
                    <a:lumMod val="75000"/>
                  </a:schemeClr>
                </a:solidFill>
              </a:rPr>
              <a:t>Cheki</a:t>
            </a:r>
            <a:r>
              <a:rPr lang="en-US" sz="5400" baseline="34000" dirty="0" err="1" smtClean="0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en-US" sz="4000" baseline="3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baseline="3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  PSV/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Matatu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Tracking Solution</a:t>
            </a:r>
            <a:endParaRPr lang="en-US" sz="3200" baseline="3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1"/>
            <a:ext cx="9144000" cy="4572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Xrystal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g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en</a:t>
            </a:r>
            <a:r>
              <a:rPr lang="en-US" sz="1800" dirty="0" err="1" smtClean="0">
                <a:solidFill>
                  <a:schemeClr val="bg1"/>
                </a:solidFill>
                <a:latin typeface="Perpetua" pitchFamily="18" charset="0"/>
              </a:rPr>
              <a:t>i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us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Perpetua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rpetua" pitchFamily="18" charset="0"/>
              </a:rPr>
              <a:t>“</a:t>
            </a:r>
            <a:r>
              <a:rPr lang="en-US" i="1" dirty="0" smtClean="0">
                <a:solidFill>
                  <a:schemeClr val="bg1"/>
                </a:solidFill>
                <a:latin typeface="Perpetua" pitchFamily="18" charset="0"/>
              </a:rPr>
              <a:t>Intelligent  by design”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038600"/>
            <a:ext cx="43434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www.icheki.com </a:t>
            </a:r>
            <a:r>
              <a:rPr lang="en-US" dirty="0" smtClean="0">
                <a:solidFill>
                  <a:schemeClr val="bg1"/>
                </a:solidFill>
              </a:rPr>
              <a:t>[desktop]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www.icheki.xrystalgenius.com </a:t>
            </a:r>
            <a:r>
              <a:rPr lang="en-US" dirty="0" smtClean="0">
                <a:solidFill>
                  <a:schemeClr val="bg1"/>
                </a:solidFill>
              </a:rPr>
              <a:t>[mobile]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www.xrystalgenius.com </a:t>
            </a:r>
            <a:r>
              <a:rPr lang="en-US" dirty="0" smtClean="0">
                <a:solidFill>
                  <a:schemeClr val="bg1"/>
                </a:solidFill>
              </a:rPr>
              <a:t>[company]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matat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276600"/>
            <a:ext cx="44196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35000" dirty="0" smtClean="0">
                <a:solidFill>
                  <a:schemeClr val="accent1">
                    <a:lumMod val="75000"/>
                  </a:schemeClr>
                </a:solidFill>
                <a:latin typeface="Perpetua" pitchFamily="18" charset="0"/>
              </a:rPr>
              <a:t>?</a:t>
            </a:r>
            <a:endParaRPr lang="en-US" sz="35000" dirty="0">
              <a:solidFill>
                <a:schemeClr val="accent1">
                  <a:lumMod val="75000"/>
                </a:schemeClr>
              </a:solidFill>
              <a:latin typeface="Perpetua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0" cy="4572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Xrystal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g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en</a:t>
            </a:r>
            <a:r>
              <a:rPr lang="en-US" sz="1800" dirty="0" err="1" smtClean="0">
                <a:solidFill>
                  <a:schemeClr val="bg1"/>
                </a:solidFill>
                <a:latin typeface="Perpetua" pitchFamily="18" charset="0"/>
              </a:rPr>
              <a:t>i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us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Perpetua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rpetua" pitchFamily="18" charset="0"/>
              </a:rPr>
              <a:t>“</a:t>
            </a:r>
            <a:r>
              <a:rPr lang="en-US" i="1" dirty="0" smtClean="0">
                <a:solidFill>
                  <a:schemeClr val="bg1"/>
                </a:solidFill>
                <a:latin typeface="Perpetua" pitchFamily="18" charset="0"/>
              </a:rPr>
              <a:t>Intelligent  by design”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lip art hou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2662301" cy="1681163"/>
          </a:xfrm>
          <a:prstGeom prst="rect">
            <a:avLst/>
          </a:prstGeom>
        </p:spPr>
      </p:pic>
      <p:pic>
        <p:nvPicPr>
          <p:cNvPr id="8" name="Picture 7" descr="School-B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1295400"/>
            <a:ext cx="2880360" cy="2057400"/>
          </a:xfrm>
          <a:prstGeom prst="rect">
            <a:avLst/>
          </a:prstGeom>
        </p:spPr>
      </p:pic>
      <p:pic>
        <p:nvPicPr>
          <p:cNvPr id="9" name="Picture 8" descr="robber_clipar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971800"/>
            <a:ext cx="990600" cy="1415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7.68786E-6 C -0.00451 0.00901 -0.00798 0.01849 -0.01266 0.02728 C -0.0151 0.04369 -0.02013 0.06011 -0.0269 0.07398 C -0.02881 0.08624 -0.03055 0.09872 -0.03489 0.10982 C -0.03749 0.12393 -0.03923 0.13549 -0.04444 0.14797 C -0.04635 0.15236 -0.05069 0.16046 -0.05069 0.16046 C -0.05173 0.16462 -0.05277 0.16901 -0.05381 0.17317 C -0.05433 0.17525 -0.05555 0.17965 -0.05555 0.17965 C -0.05659 0.20092 -0.05485 0.21942 -0.06666 0.23445 C -0.06753 0.25618 -0.06579 0.27213 -0.07447 0.28947 C -0.08003 0.31236 -0.07117 0.27838 -0.07933 0.30219 C -0.08315 0.31329 -0.08246 0.31699 -0.08888 0.32554 C -0.09096 0.33965 -0.09357 0.36138 -0.10155 0.37202 C -0.10433 0.38705 -0.10381 0.38913 -0.11579 0.39306 C -0.11978 0.40971 -0.12621 0.41988 -0.13332 0.43537 C -0.1401 0.4504 -0.14253 0.46104 -0.15381 0.47121 C -0.17187 0.47052 -0.18975 0.47028 -0.2078 0.46913 C -0.21631 0.46843 -0.22621 0.45803 -0.23489 0.45433 C -0.24131 0.44855 -0.24808 0.44624 -0.25555 0.44393 C -0.25937 0.43606 -0.26319 0.42936 -0.26822 0.42265 C -0.27169 0.40855 -0.26648 0.42473 -0.27777 0.41202 C -0.27898 0.41063 -0.27864 0.40786 -0.27933 0.40578 C -0.2802 0.40277 -0.28141 0.39999 -0.28246 0.39722 C -0.28298 0.39283 -0.28576 0.36947 -0.28714 0.36762 C -0.29131 0.36254 -0.29773 0.36346 -0.30312 0.36138 C -0.30624 0.35722 -0.30954 0.35283 -0.31266 0.34867 C -0.3151 0.34543 -0.31579 0.33248 -0.31735 0.32762 C -0.31805 0.32531 -0.31961 0.32346 -0.32048 0.32115 C -0.3243 0.31005 -0.32534 0.30057 -0.33159 0.29156 C -0.33419 0.28208 -0.33662 0.2719 -0.34114 0.26404 C -0.34339 0.26011 -0.34756 0.25156 -0.34756 0.25156 C -0.34947 0.24393 -0.35121 0.23815 -0.35555 0.23236 C -0.35902 0.21872 -0.35398 0.23283 -0.36492 0.22404 C -0.37048 0.21965 -0.37499 0.20901 -0.38089 0.20485 C -0.38437 0.20254 -0.38836 0.20231 -0.39201 0.20069 C -0.40607 0.20231 -0.4177 0.20508 -0.43159 0.20716 C -0.43576 0.22196 -0.44357 0.2252 -0.45381 0.23028 C -0.45607 0.23144 -0.4578 0.23398 -0.46023 0.23445 C -0.46596 0.23537 -0.47187 0.23445 -0.47777 0.23445 " pathEditMode="relative" ptsTypes="ffffffffffffffffffffffffffffffff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1"/>
            <a:ext cx="9144000" cy="4572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Xrystal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g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en</a:t>
            </a:r>
            <a:r>
              <a:rPr lang="en-US" sz="1800" dirty="0" err="1" smtClean="0">
                <a:solidFill>
                  <a:schemeClr val="bg1"/>
                </a:solidFill>
                <a:latin typeface="Perpetua" pitchFamily="18" charset="0"/>
              </a:rPr>
              <a:t>i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us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Perpetua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rpetua" pitchFamily="18" charset="0"/>
              </a:rPr>
              <a:t>“</a:t>
            </a:r>
            <a:r>
              <a:rPr lang="en-US" i="1" dirty="0" smtClean="0">
                <a:solidFill>
                  <a:schemeClr val="bg1"/>
                </a:solidFill>
                <a:latin typeface="Perpetua" pitchFamily="18" charset="0"/>
              </a:rPr>
              <a:t>Intelligent  by design”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438400" y="1219200"/>
            <a:ext cx="3352800" cy="2590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afaricom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057400"/>
            <a:ext cx="2286000" cy="762000"/>
          </a:xfrm>
          <a:prstGeom prst="rect">
            <a:avLst/>
          </a:prstGeom>
        </p:spPr>
      </p:pic>
      <p:pic>
        <p:nvPicPr>
          <p:cNvPr id="8" name="Picture 7" descr="computer-serv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505200"/>
            <a:ext cx="2438400" cy="2438400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228600" y="5029200"/>
            <a:ext cx="609600" cy="457200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295400"/>
            <a:ext cx="1486828" cy="1828799"/>
          </a:xfrm>
          <a:prstGeom prst="cloud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 descr="School-Bu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5257800"/>
            <a:ext cx="1493520" cy="106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457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Rq+LAI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5486400"/>
            <a:ext cx="6858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LAI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410200"/>
            <a:ext cx="6858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5486400"/>
            <a:ext cx="6858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22" name="Quad Arrow 21"/>
          <p:cNvSpPr/>
          <p:nvPr/>
        </p:nvSpPr>
        <p:spPr>
          <a:xfrm>
            <a:off x="7010400" y="4191000"/>
            <a:ext cx="762000" cy="838200"/>
          </a:xfrm>
          <a:prstGeom prst="quad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12-Point Star 22"/>
          <p:cNvSpPr/>
          <p:nvPr/>
        </p:nvSpPr>
        <p:spPr>
          <a:xfrm>
            <a:off x="7010400" y="3810000"/>
            <a:ext cx="1295400" cy="1066800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Rpy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0" y="49530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ym typeface="Wingdings" pitchFamily="2" charset="2"/>
              </a:rPr>
              <a:t>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4439 L 0.20643 -0.29988 C 0.24618 -0.35723 0.30573 -0.38844 0.36771 -0.38844 C 0.43855 -0.38844 0.49514 -0.35723 0.5349 -0.29988 L 0.725 -0.0443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264 -0.15232 -0.06527 -0.30463 -0.02083 -0.33334 C 0.02361 -0.36204 0.21875 -0.19908 0.26667 -0.17222 " pathEditMode="relative" ptsTypes="a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5573 -0.22106 0.51129 -0.44213 0.63125 -0.475 C 0.75105 -0.50787 0.70417 -0.24351 0.71875 -0.19722 " pathEditMode="relative" ptsTypes="aaA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284 -0.22269 0.12569 -0.44537 0.16875 -0.46945 C 0.2118 -0.49352 0.23507 -0.31899 0.25833 -0.14445 " pathEditMode="relative" ptsTypes="aaA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2048 -0.11921 -0.24097 -0.23842 -0.36041 -0.21944 C -0.47986 -0.20046 -0.59826 -0.04328 -0.71666 0.11389 " pathEditMode="relative" ptsTypes="aaA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341E-6 L -0.35 1.7341E-6 " pathEditMode="relative" ptsTypes="AA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667 -0.24097 0.23333 -0.48195 0.3625 -0.49445 C 0.49167 -0.50695 0.63333 -0.29097 0.775 -0.075 " pathEditMode="relative" ptsTypes="aaA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9" grpId="2" animBg="1"/>
      <p:bldP spid="9" grpId="3" animBg="1"/>
      <p:bldP spid="13" grpId="0"/>
      <p:bldP spid="13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cool about </a:t>
            </a:r>
            <a:r>
              <a:rPr lang="en-US" dirty="0" err="1" smtClean="0"/>
              <a:t>iCheki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1"/>
            <a:ext cx="9144000" cy="4572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Xrystal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g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en</a:t>
            </a:r>
            <a:r>
              <a:rPr lang="en-US" sz="1800" dirty="0" err="1" smtClean="0">
                <a:solidFill>
                  <a:schemeClr val="bg1"/>
                </a:solidFill>
                <a:latin typeface="Perpetua" pitchFamily="18" charset="0"/>
              </a:rPr>
              <a:t>i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us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Perpetua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rpetua" pitchFamily="18" charset="0"/>
              </a:rPr>
              <a:t>“</a:t>
            </a:r>
            <a:r>
              <a:rPr lang="en-US" i="1" dirty="0" smtClean="0">
                <a:solidFill>
                  <a:schemeClr val="bg1"/>
                </a:solidFill>
                <a:latin typeface="Perpetua" pitchFamily="18" charset="0"/>
              </a:rPr>
              <a:t>Intelligent  by </a:t>
            </a:r>
            <a:r>
              <a:rPr lang="en-US" i="1" dirty="0" err="1" smtClean="0">
                <a:solidFill>
                  <a:schemeClr val="bg1"/>
                </a:solidFill>
                <a:latin typeface="Perpetua" pitchFamily="18" charset="0"/>
              </a:rPr>
              <a:t>design”c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ndroid-wallpaper6_1440x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495800"/>
            <a:ext cx="3124200" cy="1952625"/>
          </a:xfrm>
          <a:prstGeom prst="rect">
            <a:avLst/>
          </a:prstGeom>
        </p:spPr>
      </p:pic>
      <p:pic>
        <p:nvPicPr>
          <p:cNvPr id="6" name="Picture 5" descr="androi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66799" cy="1251816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 descr="f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447800"/>
            <a:ext cx="1371599" cy="1317693"/>
          </a:xfrm>
          <a:prstGeom prst="ellipse">
            <a:avLst/>
          </a:prstGeom>
        </p:spPr>
      </p:pic>
      <p:pic>
        <p:nvPicPr>
          <p:cNvPr id="8" name="Picture 7" descr="SM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1524000"/>
            <a:ext cx="1125968" cy="1133475"/>
          </a:xfrm>
          <a:prstGeom prst="rect">
            <a:avLst/>
          </a:prstGeom>
        </p:spPr>
      </p:pic>
      <p:pic>
        <p:nvPicPr>
          <p:cNvPr id="9" name="Picture 8" descr="uss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1524000"/>
            <a:ext cx="2133600" cy="1066800"/>
          </a:xfrm>
          <a:prstGeom prst="rect">
            <a:avLst/>
          </a:prstGeom>
        </p:spPr>
      </p:pic>
      <p:pic>
        <p:nvPicPr>
          <p:cNvPr id="10" name="Picture 9" descr="Check-Mark-Gu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971800"/>
            <a:ext cx="1524000" cy="1388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4419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Crowd provides the innovation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1054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First commercial Kenyan Developed Android App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future(3yrs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0" cy="4572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Xrystal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g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en</a:t>
            </a:r>
            <a:r>
              <a:rPr lang="en-US" sz="1800" dirty="0" err="1" smtClean="0">
                <a:solidFill>
                  <a:schemeClr val="bg1"/>
                </a:solidFill>
                <a:latin typeface="Perpetua" pitchFamily="18" charset="0"/>
              </a:rPr>
              <a:t>i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us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Perpetua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rpetua" pitchFamily="18" charset="0"/>
              </a:rPr>
              <a:t>“</a:t>
            </a:r>
            <a:r>
              <a:rPr lang="en-US" i="1" dirty="0" smtClean="0">
                <a:solidFill>
                  <a:schemeClr val="bg1"/>
                </a:solidFill>
                <a:latin typeface="Perpetua" pitchFamily="18" charset="0"/>
              </a:rPr>
              <a:t>Intelligent  by design”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b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2286000" cy="1462088"/>
          </a:xfrm>
          <a:prstGeom prst="round2Diag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 descr="bmw-x6-concept-1109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3200400"/>
            <a:ext cx="1676400" cy="1240536"/>
          </a:xfrm>
          <a:prstGeom prst="round2Diag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 descr="Parc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726" y="3657600"/>
            <a:ext cx="3262274" cy="26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Perpetua" pitchFamily="18" charset="0"/>
              </a:rPr>
              <a:t>The </a:t>
            </a:r>
            <a:r>
              <a:rPr lang="en-US" dirty="0" err="1" smtClean="0">
                <a:latin typeface="Perpetua" pitchFamily="18" charset="0"/>
              </a:rPr>
              <a:t>Xrystalgenius</a:t>
            </a:r>
            <a:r>
              <a:rPr lang="en-US" dirty="0" smtClean="0">
                <a:latin typeface="Perpetua" pitchFamily="18" charset="0"/>
              </a:rPr>
              <a:t> Team </a:t>
            </a:r>
            <a:endParaRPr lang="en-US" dirty="0">
              <a:latin typeface="Perpetua" pitchFamily="18" charset="0"/>
            </a:endParaRPr>
          </a:p>
        </p:txBody>
      </p:sp>
      <p:pic>
        <p:nvPicPr>
          <p:cNvPr id="5" name="Content Placeholder 4" descr="Tea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295400"/>
            <a:ext cx="6019800" cy="4514850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1"/>
            <a:ext cx="9144000" cy="4572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Xrystalgen</a:t>
            </a:r>
            <a:r>
              <a:rPr lang="en-US" sz="1800" dirty="0" err="1" smtClean="0">
                <a:solidFill>
                  <a:schemeClr val="bg1"/>
                </a:solidFill>
                <a:latin typeface="Perpetua" pitchFamily="18" charset="0"/>
              </a:rPr>
              <a:t>i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us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Perpetua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rpetua" pitchFamily="18" charset="0"/>
              </a:rPr>
              <a:t>“</a:t>
            </a:r>
            <a:r>
              <a:rPr lang="en-US" i="1" dirty="0" smtClean="0">
                <a:solidFill>
                  <a:schemeClr val="bg1"/>
                </a:solidFill>
                <a:latin typeface="Perpetua" pitchFamily="18" charset="0"/>
              </a:rPr>
              <a:t>Intelligent  by design”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953000"/>
            <a:ext cx="1219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Dominic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648200"/>
            <a:ext cx="1219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Kelvin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191000"/>
            <a:ext cx="1219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Alex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3733800"/>
            <a:ext cx="1219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Joseph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0" cy="4572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Xrystal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g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en</a:t>
            </a:r>
            <a:r>
              <a:rPr lang="en-US" sz="1800" dirty="0" err="1" smtClean="0">
                <a:solidFill>
                  <a:schemeClr val="bg1"/>
                </a:solidFill>
                <a:latin typeface="Perpetua" pitchFamily="18" charset="0"/>
              </a:rPr>
              <a:t>i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us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Perpetua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rpetua" pitchFamily="18" charset="0"/>
              </a:rPr>
              <a:t>“</a:t>
            </a:r>
            <a:r>
              <a:rPr lang="en-US" i="1" dirty="0" smtClean="0">
                <a:solidFill>
                  <a:schemeClr val="bg1"/>
                </a:solidFill>
                <a:latin typeface="Perpetua" pitchFamily="18" charset="0"/>
              </a:rPr>
              <a:t>Intelligent  by design”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toan-tran-p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038600"/>
            <a:ext cx="990600" cy="990600"/>
          </a:xfrm>
          <a:prstGeom prst="teardrop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7" name="Picture 6" descr="aakriti-shro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114800"/>
            <a:ext cx="914400" cy="914400"/>
          </a:xfrm>
          <a:prstGeom prst="pent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8" name="Picture 7" descr="dan-souther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038600"/>
            <a:ext cx="990600" cy="990600"/>
          </a:xfrm>
          <a:prstGeom prst="pent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9" name="Picture 8" descr="jessica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3200400"/>
            <a:ext cx="2819400" cy="187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Picture 9" descr="sam-sina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4038600"/>
            <a:ext cx="914400" cy="914400"/>
          </a:xfrm>
          <a:prstGeom prst="teardrop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1" name="Picture 10" descr="ait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1371600"/>
            <a:ext cx="3048000" cy="1571625"/>
          </a:xfrm>
          <a:prstGeom prst="round2DiagRect">
            <a:avLst/>
          </a:prstGeom>
          <a:ln>
            <a:solidFill>
              <a:schemeClr val="accent2"/>
            </a:solidFill>
          </a:ln>
        </p:spPr>
      </p:pic>
      <p:sp>
        <p:nvSpPr>
          <p:cNvPr id="14" name="Cloud Callout 13"/>
          <p:cNvSpPr/>
          <p:nvPr/>
        </p:nvSpPr>
        <p:spPr>
          <a:xfrm>
            <a:off x="2362200" y="3200400"/>
            <a:ext cx="1371600" cy="914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$!!</a:t>
            </a:r>
            <a:endParaRPr lang="en-US" sz="4000" dirty="0"/>
          </a:p>
        </p:txBody>
      </p:sp>
      <p:sp>
        <p:nvSpPr>
          <p:cNvPr id="15" name="Cloud Callout 14"/>
          <p:cNvSpPr/>
          <p:nvPr/>
        </p:nvSpPr>
        <p:spPr>
          <a:xfrm>
            <a:off x="5943600" y="2819400"/>
            <a:ext cx="1524000" cy="1143000"/>
          </a:xfrm>
          <a:prstGeom prst="cloudCallout">
            <a:avLst>
              <a:gd name="adj1" fmla="val 13453"/>
              <a:gd name="adj2" fmla="val 106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E=mc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7" name="Rounded Rectangle 16"/>
          <p:cNvSpPr/>
          <p:nvPr/>
        </p:nvSpPr>
        <p:spPr>
          <a:xfrm>
            <a:off x="1600200" y="5105400"/>
            <a:ext cx="8382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Aakriti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200400" y="5181600"/>
            <a:ext cx="8382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Toan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334000" y="5257800"/>
            <a:ext cx="8382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239000" y="5257800"/>
            <a:ext cx="8382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124200" y="5486400"/>
            <a:ext cx="19812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Jessica</a:t>
            </a:r>
            <a:endParaRPr lang="en-US" dirty="0"/>
          </a:p>
        </p:txBody>
      </p:sp>
      <p:sp>
        <p:nvSpPr>
          <p:cNvPr id="23" name="Cloud Callout 22"/>
          <p:cNvSpPr/>
          <p:nvPr/>
        </p:nvSpPr>
        <p:spPr>
          <a:xfrm>
            <a:off x="4953000" y="1752600"/>
            <a:ext cx="2362200" cy="1143000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r>
              <a:rPr lang="en-US" sz="3200" dirty="0" err="1" smtClean="0"/>
              <a:t>iHub</a:t>
            </a:r>
            <a:r>
              <a:rPr lang="en-US" sz="3200" dirty="0" smtClean="0"/>
              <a:t>_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missing link!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228600" y="5105400"/>
            <a:ext cx="1828800" cy="68580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Team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981200" y="1447800"/>
            <a:ext cx="1828800" cy="685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Ideas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733800" y="5486400"/>
            <a:ext cx="2133600" cy="68580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Investment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5791200" y="2362200"/>
            <a:ext cx="3048000" cy="2590800"/>
          </a:xfrm>
          <a:prstGeom prst="star10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Cheki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Intelligent by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0" cy="4572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Xrystal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g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en</a:t>
            </a:r>
            <a:r>
              <a:rPr lang="en-US" sz="1800" dirty="0" err="1" smtClean="0">
                <a:solidFill>
                  <a:schemeClr val="bg1"/>
                </a:solidFill>
                <a:latin typeface="Perpetua" pitchFamily="18" charset="0"/>
              </a:rPr>
              <a:t>i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Perpetua" pitchFamily="18" charset="0"/>
              </a:rPr>
              <a:t>us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Perpetua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rpetua" pitchFamily="18" charset="0"/>
              </a:rPr>
              <a:t>“</a:t>
            </a:r>
            <a:r>
              <a:rPr lang="en-US" i="1" dirty="0" smtClean="0">
                <a:solidFill>
                  <a:schemeClr val="bg1"/>
                </a:solidFill>
                <a:latin typeface="Perpetua" pitchFamily="18" charset="0"/>
              </a:rPr>
              <a:t>Intelligent  by design”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2555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2722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-0.3166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313</Words>
  <Application>Microsoft Office PowerPoint</Application>
  <PresentationFormat>On-screen Show (4:3)</PresentationFormat>
  <Paragraphs>76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iChekiTM A  PSV/Matatu Tracking Solution</vt:lpstr>
      <vt:lpstr>What’s the problem?</vt:lpstr>
      <vt:lpstr>Our Solution</vt:lpstr>
      <vt:lpstr>What’s cool about iCheki</vt:lpstr>
      <vt:lpstr>In the future(3yrs++)</vt:lpstr>
      <vt:lpstr>The Xrystalgenius Team </vt:lpstr>
      <vt:lpstr>Thank You </vt:lpstr>
      <vt:lpstr>The missing link!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anyika</dc:creator>
  <cp:lastModifiedBy>Xrystalgenius</cp:lastModifiedBy>
  <cp:revision>92</cp:revision>
  <dcterms:created xsi:type="dcterms:W3CDTF">2010-07-28T06:58:54Z</dcterms:created>
  <dcterms:modified xsi:type="dcterms:W3CDTF">2010-09-27T12:52:10Z</dcterms:modified>
</cp:coreProperties>
</file>